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7" r:id="rId2"/>
    <p:sldId id="258" r:id="rId3"/>
    <p:sldId id="263" r:id="rId4"/>
    <p:sldId id="291" r:id="rId5"/>
    <p:sldId id="271" r:id="rId6"/>
    <p:sldId id="292" r:id="rId7"/>
    <p:sldId id="293" r:id="rId8"/>
    <p:sldId id="294" r:id="rId9"/>
    <p:sldId id="295" r:id="rId10"/>
    <p:sldId id="296" r:id="rId11"/>
    <p:sldId id="297" r:id="rId12"/>
    <p:sldId id="298" r:id="rId13"/>
    <p:sldId id="299" r:id="rId14"/>
    <p:sldId id="300" r:id="rId15"/>
    <p:sldId id="301" r:id="rId16"/>
    <p:sldId id="303" r:id="rId17"/>
    <p:sldId id="272" r:id="rId18"/>
    <p:sldId id="304" r:id="rId19"/>
    <p:sldId id="306" r:id="rId20"/>
    <p:sldId id="305" r:id="rId21"/>
    <p:sldId id="307" r:id="rId22"/>
    <p:sldId id="308" r:id="rId23"/>
    <p:sldId id="309" r:id="rId24"/>
    <p:sldId id="310" r:id="rId25"/>
    <p:sldId id="311" r:id="rId26"/>
    <p:sldId id="312" r:id="rId27"/>
    <p:sldId id="313" r:id="rId28"/>
    <p:sldId id="314" r:id="rId29"/>
    <p:sldId id="316" r:id="rId30"/>
    <p:sldId id="315" r:id="rId31"/>
    <p:sldId id="317" r:id="rId32"/>
    <p:sldId id="318" r:id="rId33"/>
    <p:sldId id="265" r:id="rId34"/>
    <p:sldId id="266"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66532" autoAdjust="0"/>
  </p:normalViewPr>
  <p:slideViewPr>
    <p:cSldViewPr snapToGrid="0">
      <p:cViewPr>
        <p:scale>
          <a:sx n="40" d="100"/>
          <a:sy n="40" d="100"/>
        </p:scale>
        <p:origin x="1684" y="13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9E355C-1CEB-488F-9603-2530AFF3AD46}" type="datetimeFigureOut">
              <a:rPr lang="en-GB" smtClean="0"/>
              <a:t>08/03/2021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737C5B-FEC3-495B-8779-01850281E7D4}" type="slidenum">
              <a:rPr lang="en-GB" smtClean="0"/>
              <a:t>‹#›</a:t>
            </a:fld>
            <a:endParaRPr lang="en-GB"/>
          </a:p>
        </p:txBody>
      </p:sp>
    </p:spTree>
    <p:extLst>
      <p:ext uri="{BB962C8B-B14F-4D97-AF65-F5344CB8AC3E}">
        <p14:creationId xmlns:p14="http://schemas.microsoft.com/office/powerpoint/2010/main" val="3917653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CA69FB0-FACA-4FEB-BCEB-4D285D820F06}" type="slidenum">
              <a:rPr lang="en-US" altLang="en-US" smtClean="0"/>
              <a:pPr>
                <a:spcBef>
                  <a:spcPct val="0"/>
                </a:spcBef>
              </a:pPr>
              <a:t>1</a:t>
            </a:fld>
            <a:endParaRPr lang="en-US" alt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9798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200" kern="1200" dirty="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18</a:t>
            </a:fld>
            <a:endParaRPr lang="en-GB"/>
          </a:p>
        </p:txBody>
      </p:sp>
    </p:spTree>
    <p:extLst>
      <p:ext uri="{BB962C8B-B14F-4D97-AF65-F5344CB8AC3E}">
        <p14:creationId xmlns:p14="http://schemas.microsoft.com/office/powerpoint/2010/main" val="40833324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200" kern="1200" dirty="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19</a:t>
            </a:fld>
            <a:endParaRPr lang="en-GB"/>
          </a:p>
        </p:txBody>
      </p:sp>
    </p:spTree>
    <p:extLst>
      <p:ext uri="{BB962C8B-B14F-4D97-AF65-F5344CB8AC3E}">
        <p14:creationId xmlns:p14="http://schemas.microsoft.com/office/powerpoint/2010/main" val="29802070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 importance of posting one’s travel experience on social media appears to have led to an increase in the number of people wanting to visit well-known attractions and then posting a selfie photograph from that location.</a:t>
            </a:r>
          </a:p>
          <a:p>
            <a:endParaRPr lang="en-AU" dirty="0"/>
          </a:p>
          <a:p>
            <a:endParaRPr lang="en-AU" dirty="0"/>
          </a:p>
          <a:p>
            <a:r>
              <a:rPr lang="en-AU" dirty="0" err="1"/>
              <a:t>Mahdawi</a:t>
            </a:r>
            <a:r>
              <a:rPr lang="en-AU" dirty="0"/>
              <a:t> (2019) suggests people want to visit an attraction or location to recreate the image they have viewed on screen or online and then use the associated hashtag to allow their selfie of the site to be viewed and shared.  She suggests this development reflects a new term named ‘meme tourism’, where people travel to recreate famous scenes (and often humorous memes).</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20</a:t>
            </a:fld>
            <a:endParaRPr lang="en-GB"/>
          </a:p>
        </p:txBody>
      </p:sp>
    </p:spTree>
    <p:extLst>
      <p:ext uri="{BB962C8B-B14F-4D97-AF65-F5344CB8AC3E}">
        <p14:creationId xmlns:p14="http://schemas.microsoft.com/office/powerpoint/2010/main" val="18356636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200" b="0" i="0" u="none" strike="noStrike" kern="1200" dirty="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21</a:t>
            </a:fld>
            <a:endParaRPr lang="en-GB"/>
          </a:p>
        </p:txBody>
      </p:sp>
    </p:spTree>
    <p:extLst>
      <p:ext uri="{BB962C8B-B14F-4D97-AF65-F5344CB8AC3E}">
        <p14:creationId xmlns:p14="http://schemas.microsoft.com/office/powerpoint/2010/main" val="5262168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 Walt Disney Company said that using a selfie stick is interrupting the flow of visitors and impacting on the enjoyment of others (</a:t>
            </a:r>
            <a:r>
              <a:rPr lang="en-AU" dirty="0" err="1"/>
              <a:t>Weigold</a:t>
            </a:r>
            <a:r>
              <a:rPr lang="en-AU" dirty="0"/>
              <a:t>, 2018). </a:t>
            </a:r>
          </a:p>
        </p:txBody>
      </p:sp>
      <p:sp>
        <p:nvSpPr>
          <p:cNvPr id="4" name="Slide Number Placeholder 3"/>
          <p:cNvSpPr>
            <a:spLocks noGrp="1"/>
          </p:cNvSpPr>
          <p:nvPr>
            <p:ph type="sldNum" sz="quarter" idx="5"/>
          </p:nvPr>
        </p:nvSpPr>
        <p:spPr/>
        <p:txBody>
          <a:bodyPr/>
          <a:lstStyle/>
          <a:p>
            <a:fld id="{76737C5B-FEC3-495B-8779-01850281E7D4}" type="slidenum">
              <a:rPr lang="en-GB" smtClean="0"/>
              <a:t>22</a:t>
            </a:fld>
            <a:endParaRPr lang="en-GB"/>
          </a:p>
        </p:txBody>
      </p:sp>
    </p:spTree>
    <p:extLst>
      <p:ext uri="{BB962C8B-B14F-4D97-AF65-F5344CB8AC3E}">
        <p14:creationId xmlns:p14="http://schemas.microsoft.com/office/powerpoint/2010/main" val="31056182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 Walt Disney Company said that using a selfie stick is interrupting the flow of visitors and impacting on the enjoyment of others (</a:t>
            </a:r>
            <a:r>
              <a:rPr lang="en-AU" dirty="0" err="1"/>
              <a:t>Weigold</a:t>
            </a:r>
            <a:r>
              <a:rPr lang="en-AU" dirty="0"/>
              <a:t>, 2018). </a:t>
            </a:r>
          </a:p>
        </p:txBody>
      </p:sp>
      <p:sp>
        <p:nvSpPr>
          <p:cNvPr id="4" name="Slide Number Placeholder 3"/>
          <p:cNvSpPr>
            <a:spLocks noGrp="1"/>
          </p:cNvSpPr>
          <p:nvPr>
            <p:ph type="sldNum" sz="quarter" idx="5"/>
          </p:nvPr>
        </p:nvSpPr>
        <p:spPr/>
        <p:txBody>
          <a:bodyPr/>
          <a:lstStyle/>
          <a:p>
            <a:fld id="{76737C5B-FEC3-495B-8779-01850281E7D4}" type="slidenum">
              <a:rPr lang="en-GB" smtClean="0"/>
              <a:t>23</a:t>
            </a:fld>
            <a:endParaRPr lang="en-GB"/>
          </a:p>
        </p:txBody>
      </p:sp>
    </p:spTree>
    <p:extLst>
      <p:ext uri="{BB962C8B-B14F-4D97-AF65-F5344CB8AC3E}">
        <p14:creationId xmlns:p14="http://schemas.microsoft.com/office/powerpoint/2010/main" val="9376860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24</a:t>
            </a:fld>
            <a:endParaRPr lang="en-GB"/>
          </a:p>
        </p:txBody>
      </p:sp>
    </p:spTree>
    <p:extLst>
      <p:ext uri="{BB962C8B-B14F-4D97-AF65-F5344CB8AC3E}">
        <p14:creationId xmlns:p14="http://schemas.microsoft.com/office/powerpoint/2010/main" val="14180384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a:p>
            <a:endParaRPr lang="en-AU" dirty="0"/>
          </a:p>
          <a:p>
            <a:endParaRPr lang="en-AU" dirty="0"/>
          </a:p>
          <a:p>
            <a:endParaRPr lang="en-AU" dirty="0"/>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25</a:t>
            </a:fld>
            <a:endParaRPr lang="en-GB"/>
          </a:p>
        </p:txBody>
      </p:sp>
    </p:spTree>
    <p:extLst>
      <p:ext uri="{BB962C8B-B14F-4D97-AF65-F5344CB8AC3E}">
        <p14:creationId xmlns:p14="http://schemas.microsoft.com/office/powerpoint/2010/main" val="17119818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a:p>
            <a:endParaRPr lang="en-AU" dirty="0"/>
          </a:p>
          <a:p>
            <a:endParaRPr lang="en-AU" dirty="0"/>
          </a:p>
          <a:p>
            <a:endParaRPr lang="en-AU" dirty="0"/>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26</a:t>
            </a:fld>
            <a:endParaRPr lang="en-GB"/>
          </a:p>
        </p:txBody>
      </p:sp>
    </p:spTree>
    <p:extLst>
      <p:ext uri="{BB962C8B-B14F-4D97-AF65-F5344CB8AC3E}">
        <p14:creationId xmlns:p14="http://schemas.microsoft.com/office/powerpoint/2010/main" val="26656186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27</a:t>
            </a:fld>
            <a:endParaRPr lang="en-GB"/>
          </a:p>
        </p:txBody>
      </p:sp>
    </p:spTree>
    <p:extLst>
      <p:ext uri="{BB962C8B-B14F-4D97-AF65-F5344CB8AC3E}">
        <p14:creationId xmlns:p14="http://schemas.microsoft.com/office/powerpoint/2010/main" val="1964652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3</a:t>
            </a:fld>
            <a:endParaRPr lang="en-GB"/>
          </a:p>
        </p:txBody>
      </p:sp>
    </p:spTree>
    <p:extLst>
      <p:ext uri="{BB962C8B-B14F-4D97-AF65-F5344CB8AC3E}">
        <p14:creationId xmlns:p14="http://schemas.microsoft.com/office/powerpoint/2010/main" val="31315655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28</a:t>
            </a:fld>
            <a:endParaRPr lang="en-GB"/>
          </a:p>
        </p:txBody>
      </p:sp>
    </p:spTree>
    <p:extLst>
      <p:ext uri="{BB962C8B-B14F-4D97-AF65-F5344CB8AC3E}">
        <p14:creationId xmlns:p14="http://schemas.microsoft.com/office/powerpoint/2010/main" val="20450310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29</a:t>
            </a:fld>
            <a:endParaRPr lang="en-GB"/>
          </a:p>
        </p:txBody>
      </p:sp>
    </p:spTree>
    <p:extLst>
      <p:ext uri="{BB962C8B-B14F-4D97-AF65-F5344CB8AC3E}">
        <p14:creationId xmlns:p14="http://schemas.microsoft.com/office/powerpoint/2010/main" val="5512891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Although there are many thousands of tourist attractions around the world, there are a lesser number of attractions which are described as ‘must-see’. As a result, the must-see attractions have become very popular and are now suffering from over-visitation known as ‘</a:t>
            </a:r>
            <a:r>
              <a:rPr lang="en-AU" dirty="0" err="1"/>
              <a:t>overtourism</a:t>
            </a:r>
            <a:r>
              <a:rPr lang="en-AU" dirty="0"/>
              <a:t>’, which has been exacerbated by the demand to take selfies at these well-known sites (Table 5.0 lists the best-known world tourism sites). </a:t>
            </a:r>
          </a:p>
          <a:p>
            <a:endParaRPr lang="en-AU" dirty="0"/>
          </a:p>
          <a:p>
            <a:endParaRPr lang="en-AU" dirty="0"/>
          </a:p>
          <a:p>
            <a:endParaRPr lang="en-AU" dirty="0"/>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30</a:t>
            </a:fld>
            <a:endParaRPr lang="en-GB"/>
          </a:p>
        </p:txBody>
      </p:sp>
    </p:spTree>
    <p:extLst>
      <p:ext uri="{BB962C8B-B14F-4D97-AF65-F5344CB8AC3E}">
        <p14:creationId xmlns:p14="http://schemas.microsoft.com/office/powerpoint/2010/main" val="20120675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31</a:t>
            </a:fld>
            <a:endParaRPr lang="en-GB"/>
          </a:p>
        </p:txBody>
      </p:sp>
    </p:spTree>
    <p:extLst>
      <p:ext uri="{BB962C8B-B14F-4D97-AF65-F5344CB8AC3E}">
        <p14:creationId xmlns:p14="http://schemas.microsoft.com/office/powerpoint/2010/main" val="2165380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4</a:t>
            </a:fld>
            <a:endParaRPr lang="en-GB"/>
          </a:p>
        </p:txBody>
      </p:sp>
    </p:spTree>
    <p:extLst>
      <p:ext uri="{BB962C8B-B14F-4D97-AF65-F5344CB8AC3E}">
        <p14:creationId xmlns:p14="http://schemas.microsoft.com/office/powerpoint/2010/main" val="2886647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12</a:t>
            </a:fld>
            <a:endParaRPr lang="en-GB"/>
          </a:p>
        </p:txBody>
      </p:sp>
    </p:spTree>
    <p:extLst>
      <p:ext uri="{BB962C8B-B14F-4D97-AF65-F5344CB8AC3E}">
        <p14:creationId xmlns:p14="http://schemas.microsoft.com/office/powerpoint/2010/main" val="15462676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AU" dirty="0"/>
            </a:b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13</a:t>
            </a:fld>
            <a:endParaRPr lang="en-GB"/>
          </a:p>
        </p:txBody>
      </p:sp>
    </p:spTree>
    <p:extLst>
      <p:ext uri="{BB962C8B-B14F-4D97-AF65-F5344CB8AC3E}">
        <p14:creationId xmlns:p14="http://schemas.microsoft.com/office/powerpoint/2010/main" val="18705621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These escape room attractions are expected to become more hi-tech with a move away from the basic structure of solving clues to opening of locks and boxes with keys as well as being expected to grow in number at tourism destinations and on cruise ships (Escape Mate, 2018).</a:t>
            </a:r>
            <a:br>
              <a:rPr lang="en-AU" dirty="0"/>
            </a:b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14</a:t>
            </a:fld>
            <a:endParaRPr lang="en-GB"/>
          </a:p>
        </p:txBody>
      </p:sp>
    </p:spTree>
    <p:extLst>
      <p:ext uri="{BB962C8B-B14F-4D97-AF65-F5344CB8AC3E}">
        <p14:creationId xmlns:p14="http://schemas.microsoft.com/office/powerpoint/2010/main" val="13531124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AU" dirty="0"/>
            </a:b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15</a:t>
            </a:fld>
            <a:endParaRPr lang="en-GB"/>
          </a:p>
        </p:txBody>
      </p:sp>
    </p:spTree>
    <p:extLst>
      <p:ext uri="{BB962C8B-B14F-4D97-AF65-F5344CB8AC3E}">
        <p14:creationId xmlns:p14="http://schemas.microsoft.com/office/powerpoint/2010/main" val="27691500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AU" dirty="0"/>
            </a:b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16</a:t>
            </a:fld>
            <a:endParaRPr lang="en-GB"/>
          </a:p>
        </p:txBody>
      </p:sp>
    </p:spTree>
    <p:extLst>
      <p:ext uri="{BB962C8B-B14F-4D97-AF65-F5344CB8AC3E}">
        <p14:creationId xmlns:p14="http://schemas.microsoft.com/office/powerpoint/2010/main" val="27338439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200" kern="1200" dirty="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17</a:t>
            </a:fld>
            <a:endParaRPr lang="en-GB"/>
          </a:p>
        </p:txBody>
      </p:sp>
    </p:spTree>
    <p:extLst>
      <p:ext uri="{BB962C8B-B14F-4D97-AF65-F5344CB8AC3E}">
        <p14:creationId xmlns:p14="http://schemas.microsoft.com/office/powerpoint/2010/main" val="19424518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28882" y="-11112"/>
            <a:ext cx="1663118" cy="1319407"/>
          </a:xfrm>
          <a:prstGeom prst="rect">
            <a:avLst/>
          </a:prstGeom>
        </p:spPr>
      </p:pic>
    </p:spTree>
    <p:extLst>
      <p:ext uri="{BB962C8B-B14F-4D97-AF65-F5344CB8AC3E}">
        <p14:creationId xmlns:p14="http://schemas.microsoft.com/office/powerpoint/2010/main" val="4126012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069891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744927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1919520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907232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196676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r>
              <a:rPr lang="en-GB"/>
              <a:t>[book title]  © Goodfellow Publishers 201x</a:t>
            </a:r>
          </a:p>
        </p:txBody>
      </p:sp>
      <p:sp>
        <p:nvSpPr>
          <p:cNvPr id="9" name="Slide Number Placeholder 8"/>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049969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r>
              <a:rPr lang="en-GB"/>
              <a:t>[book title]  © Goodfellow Publishers 201x</a:t>
            </a:r>
          </a:p>
        </p:txBody>
      </p:sp>
      <p:sp>
        <p:nvSpPr>
          <p:cNvPr id="5" name="Slide Number Placeholder 4"/>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948953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r>
              <a:rPr lang="en-GB"/>
              <a:t>[book title]  © Goodfellow Publishers 201x</a:t>
            </a:r>
          </a:p>
        </p:txBody>
      </p:sp>
      <p:sp>
        <p:nvSpPr>
          <p:cNvPr id="4" name="Slide Number Placeholder 3"/>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173141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592626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329206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[book title]  © Goodfellow Publishers 201x</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CD3C51-24F8-41B7-8E33-F32A2E6838BA}" type="slidenum">
              <a:rPr lang="en-GB" smtClean="0"/>
              <a:t>‹#›</a:t>
            </a:fld>
            <a:endParaRPr lang="en-GB"/>
          </a:p>
        </p:txBody>
      </p:sp>
    </p:spTree>
    <p:extLst>
      <p:ext uri="{BB962C8B-B14F-4D97-AF65-F5344CB8AC3E}">
        <p14:creationId xmlns:p14="http://schemas.microsoft.com/office/powerpoint/2010/main" val="156323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1676401" y="1989139"/>
            <a:ext cx="8812213"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4000" b="1" dirty="0"/>
              <a:t>Chapter 5: The Future of Visitor Attractions</a:t>
            </a:r>
          </a:p>
          <a:p>
            <a:pPr algn="ctr" eaLnBrk="1" hangingPunct="1"/>
            <a:endParaRPr lang="en-GB" altLang="en-US" sz="4000" b="1" dirty="0"/>
          </a:p>
          <a:p>
            <a:pPr algn="ctr" eaLnBrk="1" hangingPunct="1"/>
            <a:endParaRPr lang="en-US" altLang="en-US" sz="4000" b="1" dirty="0"/>
          </a:p>
        </p:txBody>
      </p:sp>
      <p:sp>
        <p:nvSpPr>
          <p:cNvPr id="11267" name="Rectangle 4"/>
          <p:cNvSpPr>
            <a:spLocks noChangeArrowheads="1"/>
          </p:cNvSpPr>
          <p:nvPr/>
        </p:nvSpPr>
        <p:spPr bwMode="auto">
          <a:xfrm>
            <a:off x="1524000" y="43934"/>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Tx/>
              <a:buChar char="•"/>
            </a:pPr>
            <a:endParaRPr lang="en-GB" altLang="en-US"/>
          </a:p>
        </p:txBody>
      </p:sp>
      <p:sp>
        <p:nvSpPr>
          <p:cNvPr id="2" name="Footer Placeholder 1"/>
          <p:cNvSpPr>
            <a:spLocks noGrp="1"/>
          </p:cNvSpPr>
          <p:nvPr>
            <p:ph type="ftr" sz="quarter" idx="11"/>
          </p:nvPr>
        </p:nvSpPr>
        <p:spPr>
          <a:xfrm>
            <a:off x="998807" y="6356350"/>
            <a:ext cx="10030264" cy="365125"/>
          </a:xfrm>
        </p:spPr>
        <p:txBody>
          <a:bodyPr/>
          <a:lstStyle/>
          <a:p>
            <a:r>
              <a:rPr lang="en-GB" dirty="0"/>
              <a:t>International Tourism Futures © Clare Lade, Paul Strickland, Elspeth Frew, Paul Willard, Swati Nagpal, Sandra </a:t>
            </a:r>
            <a:r>
              <a:rPr lang="en-GB" dirty="0" err="1"/>
              <a:t>Cherro</a:t>
            </a:r>
            <a:r>
              <a:rPr lang="en-GB" dirty="0"/>
              <a:t> Osorio, Peter Vitartas. </a:t>
            </a:r>
          </a:p>
          <a:p>
            <a:r>
              <a:rPr lang="en-GB" dirty="0"/>
              <a:t>All rights reserved 2020</a:t>
            </a:r>
          </a:p>
        </p:txBody>
      </p:sp>
      <p:pic>
        <p:nvPicPr>
          <p:cNvPr id="5" name="Picture 4" descr="A picture containing colorful&#10;&#10;Description automatically generated">
            <a:extLst>
              <a:ext uri="{FF2B5EF4-FFF2-40B4-BE49-F238E27FC236}">
                <a16:creationId xmlns:a16="http://schemas.microsoft.com/office/drawing/2014/main" id="{120408FB-E65D-41A2-A114-33E23165DC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0" y="15798"/>
            <a:ext cx="1524000" cy="1985287"/>
          </a:xfrm>
          <a:prstGeom prst="rect">
            <a:avLst/>
          </a:prstGeom>
        </p:spPr>
      </p:pic>
      <p:pic>
        <p:nvPicPr>
          <p:cNvPr id="7" name="Picture 6" descr="A picture containing drawing&#10;&#10;Description automatically generated">
            <a:extLst>
              <a:ext uri="{FF2B5EF4-FFF2-40B4-BE49-F238E27FC236}">
                <a16:creationId xmlns:a16="http://schemas.microsoft.com/office/drawing/2014/main" id="{895C6E3B-5AF3-4C1E-9350-EED5E0C636A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504" y="6084016"/>
            <a:ext cx="713496" cy="687013"/>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4453021C-AE19-42AD-9A7A-3BCEB6D03D7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430000" y="6084016"/>
            <a:ext cx="713496" cy="687013"/>
          </a:xfrm>
          <a:prstGeom prst="rect">
            <a:avLst/>
          </a:prstGeom>
        </p:spPr>
      </p:pic>
    </p:spTree>
    <p:extLst>
      <p:ext uri="{BB962C8B-B14F-4D97-AF65-F5344CB8AC3E}">
        <p14:creationId xmlns:p14="http://schemas.microsoft.com/office/powerpoint/2010/main" val="333507419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6"/>
            <a:ext cx="10515600" cy="705392"/>
          </a:xfrm>
        </p:spPr>
        <p:txBody>
          <a:bodyPr>
            <a:normAutofit/>
          </a:bodyPr>
          <a:lstStyle/>
          <a:p>
            <a:r>
              <a:rPr lang="en-AU" b="1" dirty="0">
                <a:latin typeface="+mn-lt"/>
              </a:rPr>
              <a:t>Theme Parks and Other Visitor Attractions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070518"/>
            <a:ext cx="10959790" cy="5422356"/>
          </a:xfrm>
        </p:spPr>
        <p:txBody>
          <a:bodyPr>
            <a:noAutofit/>
          </a:bodyPr>
          <a:lstStyle/>
          <a:p>
            <a:pPr marL="0" indent="0">
              <a:buNone/>
            </a:pPr>
            <a:r>
              <a:rPr lang="en-AU" dirty="0"/>
              <a:t>Introduction of facial recognition technology to replace paper or online tickets. </a:t>
            </a:r>
          </a:p>
          <a:p>
            <a:pPr marL="0" indent="0">
              <a:buNone/>
            </a:pPr>
            <a:r>
              <a:rPr lang="en-AU" dirty="0"/>
              <a:t>e.g.,  the new Universal Studios theme park under construction in China will use facial recognition for admissions, payments and queueing. </a:t>
            </a:r>
          </a:p>
          <a:p>
            <a:pPr marL="0" indent="0">
              <a:buNone/>
            </a:pPr>
            <a:endParaRPr lang="en-AU" dirty="0"/>
          </a:p>
          <a:p>
            <a:pPr marL="0" indent="0">
              <a:buNone/>
            </a:pPr>
            <a:r>
              <a:rPr lang="en-AU" dirty="0"/>
              <a:t>The facial recognition cameras will be linked to an electronic payment platform, with the new technology allowing visitors to use their faces to:</a:t>
            </a:r>
          </a:p>
          <a:p>
            <a:r>
              <a:rPr lang="en-AU" dirty="0"/>
              <a:t>join express queues for rides;</a:t>
            </a:r>
          </a:p>
          <a:p>
            <a:r>
              <a:rPr lang="en-AU" dirty="0"/>
              <a:t>pay for meals; and, </a:t>
            </a:r>
          </a:p>
          <a:p>
            <a:r>
              <a:rPr lang="en-AU" dirty="0"/>
              <a:t>open lockers </a:t>
            </a:r>
          </a:p>
          <a:p>
            <a:pPr marL="0" indent="0">
              <a:buNone/>
            </a:pPr>
            <a:r>
              <a:rPr lang="en-AU" dirty="0"/>
              <a:t>(MacDonald, 2019).</a:t>
            </a:r>
          </a:p>
          <a:p>
            <a:pPr marL="0" indent="0">
              <a:buNone/>
            </a:pPr>
            <a:r>
              <a:rPr lang="en-AU" dirty="0"/>
              <a:t>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400263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6"/>
            <a:ext cx="10515600" cy="705392"/>
          </a:xfrm>
        </p:spPr>
        <p:txBody>
          <a:bodyPr>
            <a:normAutofit/>
          </a:bodyPr>
          <a:lstStyle/>
          <a:p>
            <a:r>
              <a:rPr lang="en-AU" b="1" dirty="0">
                <a:latin typeface="+mn-lt"/>
              </a:rPr>
              <a:t>Theme Parks and Other Visitor Attractions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349298"/>
            <a:ext cx="10515600" cy="4036741"/>
          </a:xfrm>
        </p:spPr>
        <p:txBody>
          <a:bodyPr>
            <a:noAutofit/>
          </a:bodyPr>
          <a:lstStyle/>
          <a:p>
            <a:pPr marL="0" indent="0">
              <a:buNone/>
            </a:pPr>
            <a:r>
              <a:rPr lang="en-AU" dirty="0"/>
              <a:t>The introduction of virtual queuing would overcome the problem of long queues in theme parks</a:t>
            </a:r>
          </a:p>
          <a:p>
            <a:pPr marL="0" indent="0">
              <a:buNone/>
            </a:pPr>
            <a:endParaRPr lang="en-AU" dirty="0"/>
          </a:p>
          <a:p>
            <a:pPr marL="0" indent="0">
              <a:buNone/>
            </a:pPr>
            <a:r>
              <a:rPr lang="en-AU" dirty="0"/>
              <a:t>Virtual queues will:</a:t>
            </a:r>
          </a:p>
          <a:p>
            <a:r>
              <a:rPr lang="en-AU" dirty="0"/>
              <a:t>improving queue design; and, </a:t>
            </a:r>
          </a:p>
          <a:p>
            <a:r>
              <a:rPr lang="en-AU" dirty="0"/>
              <a:t>develop interactive experiences while waiting</a:t>
            </a:r>
          </a:p>
          <a:p>
            <a:pPr marL="0" indent="0">
              <a:buNone/>
            </a:pPr>
            <a:r>
              <a:rPr lang="en-AU" dirty="0"/>
              <a:t>(Torres et al., 2018) </a:t>
            </a:r>
          </a:p>
          <a:p>
            <a:pPr marL="0" indent="0">
              <a:buNone/>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602838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6"/>
            <a:ext cx="10515600" cy="705392"/>
          </a:xfrm>
        </p:spPr>
        <p:txBody>
          <a:bodyPr>
            <a:normAutofit/>
          </a:bodyPr>
          <a:lstStyle/>
          <a:p>
            <a:r>
              <a:rPr lang="en-AU" b="1" dirty="0">
                <a:latin typeface="+mn-lt"/>
              </a:rPr>
              <a:t>Theme Parks and Other Visitor Attractions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349298"/>
            <a:ext cx="10515600" cy="5007052"/>
          </a:xfrm>
        </p:spPr>
        <p:txBody>
          <a:bodyPr>
            <a:noAutofit/>
          </a:bodyPr>
          <a:lstStyle/>
          <a:p>
            <a:pPr marL="0" indent="0">
              <a:buNone/>
            </a:pPr>
            <a:r>
              <a:rPr lang="en-AU" dirty="0"/>
              <a:t>The aspects most likely to create a positive experience being positive value perceptions for visitors to theme parks are: </a:t>
            </a:r>
          </a:p>
          <a:p>
            <a:pPr marL="0" indent="0">
              <a:buNone/>
            </a:pPr>
            <a:endParaRPr lang="en-AU" dirty="0"/>
          </a:p>
          <a:p>
            <a:r>
              <a:rPr lang="en-AU" dirty="0"/>
              <a:t>limited waiting times in queues for the rides, </a:t>
            </a:r>
          </a:p>
          <a:p>
            <a:r>
              <a:rPr lang="en-AU" dirty="0"/>
              <a:t>an excellent core product, </a:t>
            </a:r>
          </a:p>
          <a:p>
            <a:r>
              <a:rPr lang="en-AU" dirty="0"/>
              <a:t>quality food and beverages, </a:t>
            </a:r>
          </a:p>
          <a:p>
            <a:r>
              <a:rPr lang="en-AU" dirty="0" err="1"/>
              <a:t>servicescape</a:t>
            </a:r>
            <a:r>
              <a:rPr lang="en-AU" dirty="0"/>
              <a:t>, </a:t>
            </a:r>
          </a:p>
          <a:p>
            <a:r>
              <a:rPr lang="en-AU" dirty="0"/>
              <a:t>pricing decisions and </a:t>
            </a:r>
          </a:p>
          <a:p>
            <a:r>
              <a:rPr lang="en-AU" dirty="0"/>
              <a:t>sensible admissions policies </a:t>
            </a:r>
          </a:p>
          <a:p>
            <a:pPr marL="0" indent="0">
              <a:buNone/>
            </a:pPr>
            <a:r>
              <a:rPr lang="en-AU" dirty="0"/>
              <a:t>(Torres et al., 2018).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756147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6"/>
            <a:ext cx="10515600" cy="705392"/>
          </a:xfrm>
        </p:spPr>
        <p:txBody>
          <a:bodyPr>
            <a:normAutofit/>
          </a:bodyPr>
          <a:lstStyle/>
          <a:p>
            <a:r>
              <a:rPr lang="en-AU" b="1" dirty="0">
                <a:latin typeface="+mn-lt"/>
              </a:rPr>
              <a:t>Theme Parks and Other Visitor Attractions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070518"/>
            <a:ext cx="10515600" cy="5285832"/>
          </a:xfrm>
        </p:spPr>
        <p:txBody>
          <a:bodyPr>
            <a:noAutofit/>
          </a:bodyPr>
          <a:lstStyle/>
          <a:p>
            <a:pPr marL="0" indent="0">
              <a:buNone/>
            </a:pPr>
            <a:r>
              <a:rPr lang="en-AU" dirty="0"/>
              <a:t>Negative experiences for visitors to theme parks include:</a:t>
            </a:r>
          </a:p>
          <a:p>
            <a:r>
              <a:rPr lang="en-AU" dirty="0"/>
              <a:t>The perceptions of value, </a:t>
            </a:r>
          </a:p>
          <a:p>
            <a:r>
              <a:rPr lang="en-AU" dirty="0"/>
              <a:t>Long waiting periods in queues, </a:t>
            </a:r>
          </a:p>
          <a:p>
            <a:r>
              <a:rPr lang="en-AU" dirty="0"/>
              <a:t>Poor customer service, </a:t>
            </a:r>
          </a:p>
          <a:p>
            <a:r>
              <a:rPr lang="en-AU" dirty="0"/>
              <a:t>Low quality or deficient core products, </a:t>
            </a:r>
          </a:p>
          <a:p>
            <a:r>
              <a:rPr lang="en-AU" dirty="0"/>
              <a:t>Poor quality of food and beverage, </a:t>
            </a:r>
          </a:p>
          <a:p>
            <a:r>
              <a:rPr lang="en-AU" dirty="0"/>
              <a:t>Poor facility maintenance, </a:t>
            </a:r>
          </a:p>
          <a:p>
            <a:r>
              <a:rPr lang="en-AU" dirty="0"/>
              <a:t>Aggressive pricing decisions, </a:t>
            </a:r>
          </a:p>
          <a:p>
            <a:r>
              <a:rPr lang="en-AU" dirty="0"/>
              <a:t>Poor staff selection, training, and working conditions or </a:t>
            </a:r>
          </a:p>
          <a:p>
            <a:r>
              <a:rPr lang="en-AU" dirty="0"/>
              <a:t>aggressive admissions policies (Torres et al., 2018).</a:t>
            </a:r>
          </a:p>
          <a:p>
            <a:pPr marL="0" indent="0">
              <a:buNone/>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1572587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246373"/>
            <a:ext cx="10515600" cy="705392"/>
          </a:xfrm>
        </p:spPr>
        <p:txBody>
          <a:bodyPr>
            <a:normAutofit/>
          </a:bodyPr>
          <a:lstStyle/>
          <a:p>
            <a:r>
              <a:rPr lang="en-AU" b="1" dirty="0">
                <a:latin typeface="+mn-lt"/>
              </a:rPr>
              <a:t>Theme Parks and Other Visitor Attractions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070518"/>
            <a:ext cx="10515600" cy="5285832"/>
          </a:xfrm>
        </p:spPr>
        <p:txBody>
          <a:bodyPr>
            <a:normAutofit fontScale="92500" lnSpcReduction="10000"/>
          </a:bodyPr>
          <a:lstStyle/>
          <a:p>
            <a:pPr marL="0" indent="0">
              <a:buNone/>
            </a:pPr>
            <a:r>
              <a:rPr lang="en-AU" dirty="0"/>
              <a:t>Future demand for attractions is likely to: </a:t>
            </a:r>
          </a:p>
          <a:p>
            <a:r>
              <a:rPr lang="en-AU" dirty="0"/>
              <a:t>encourage engagement between different members of the tourist travel party; and, </a:t>
            </a:r>
          </a:p>
          <a:p>
            <a:r>
              <a:rPr lang="en-AU" dirty="0"/>
              <a:t>allow and encourage playful like behaviour. </a:t>
            </a:r>
          </a:p>
          <a:p>
            <a:pPr marL="0" indent="0">
              <a:buNone/>
            </a:pPr>
            <a:endParaRPr lang="en-AU" dirty="0"/>
          </a:p>
          <a:p>
            <a:pPr marL="0" indent="0">
              <a:buNone/>
            </a:pPr>
            <a:r>
              <a:rPr lang="en-AU" dirty="0"/>
              <a:t>Escape room attractions require family and friends to solve group puzzles to find their way out of a locked area. These may grow in popularity as it encourages visitors to: </a:t>
            </a:r>
          </a:p>
          <a:p>
            <a:r>
              <a:rPr lang="en-AU" dirty="0"/>
              <a:t>engage with each other; </a:t>
            </a:r>
          </a:p>
          <a:p>
            <a:r>
              <a:rPr lang="en-AU" dirty="0"/>
              <a:t>solve some problems; and, </a:t>
            </a:r>
          </a:p>
          <a:p>
            <a:r>
              <a:rPr lang="en-AU" dirty="0"/>
              <a:t>be ‘immersed in an experience’ with the use of live actors to make the escape challenge all the more realistic. </a:t>
            </a:r>
          </a:p>
          <a:p>
            <a:pPr marL="0" indent="0">
              <a:buNone/>
            </a:pPr>
            <a:r>
              <a:rPr lang="en-AU" dirty="0"/>
              <a:t>(Bleiberg, 2019)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0301611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246373"/>
            <a:ext cx="10515600" cy="705392"/>
          </a:xfrm>
        </p:spPr>
        <p:txBody>
          <a:bodyPr>
            <a:normAutofit/>
          </a:bodyPr>
          <a:lstStyle/>
          <a:p>
            <a:r>
              <a:rPr lang="en-AU" b="1" dirty="0">
                <a:latin typeface="+mn-lt"/>
              </a:rPr>
              <a:t>Theme Parks and Other Visitor Attractions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070518"/>
            <a:ext cx="10515600" cy="5285832"/>
          </a:xfrm>
        </p:spPr>
        <p:txBody>
          <a:bodyPr>
            <a:normAutofit/>
          </a:bodyPr>
          <a:lstStyle/>
          <a:p>
            <a:r>
              <a:rPr lang="en-AU" dirty="0"/>
              <a:t>Theme parks, rides and roller-coaster sometimes take a dark and scary approach to enticing consumers. </a:t>
            </a:r>
          </a:p>
          <a:p>
            <a:r>
              <a:rPr lang="en-AU" dirty="0"/>
              <a:t>In the future it is possible that the market for death and horror-based attractions and entertainment will continue to grow and it is predicted that there will be the development of ‘terror parks’ in the future which may allow tourists to revisit the tragedies of the recent past. </a:t>
            </a:r>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730640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246373"/>
            <a:ext cx="10515600" cy="705392"/>
          </a:xfrm>
        </p:spPr>
        <p:txBody>
          <a:bodyPr>
            <a:normAutofit/>
          </a:bodyPr>
          <a:lstStyle/>
          <a:p>
            <a:r>
              <a:rPr lang="en-AU" b="1" dirty="0">
                <a:latin typeface="+mn-lt"/>
              </a:rPr>
              <a:t>Theme Parks and Other Visitor Attractions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070518"/>
            <a:ext cx="10515600" cy="5285832"/>
          </a:xfrm>
        </p:spPr>
        <p:txBody>
          <a:bodyPr>
            <a:normAutofit/>
          </a:bodyPr>
          <a:lstStyle/>
          <a:p>
            <a:r>
              <a:rPr lang="en-AU" dirty="0"/>
              <a:t>The market for death and horror-based attractions and entertainment is expected to grow.</a:t>
            </a:r>
          </a:p>
          <a:p>
            <a:r>
              <a:rPr lang="en-AU" dirty="0"/>
              <a:t> The development of ‘terror parks’ may allow tourists to revisit the tragedies of the recent past. </a:t>
            </a:r>
          </a:p>
          <a:p>
            <a:pPr marL="0" indent="0">
              <a:buNone/>
            </a:pPr>
            <a:r>
              <a:rPr lang="en-AU" dirty="0"/>
              <a:t>e.g., </a:t>
            </a:r>
          </a:p>
          <a:p>
            <a:r>
              <a:rPr lang="en-AU" dirty="0"/>
              <a:t>the Anne Frank House in Amsterdam, </a:t>
            </a:r>
          </a:p>
          <a:p>
            <a:r>
              <a:rPr lang="en-AU" dirty="0"/>
              <a:t>the Berlin Wall in Germany, </a:t>
            </a:r>
          </a:p>
          <a:p>
            <a:r>
              <a:rPr lang="en-AU" dirty="0"/>
              <a:t>the Auschwitz concentration camp in Poland and the Somme Battlefields in France </a:t>
            </a:r>
          </a:p>
          <a:p>
            <a:r>
              <a:rPr lang="en-AU" dirty="0"/>
              <a:t>visits to nuclear disaster site Chernobyl with the need to use respirators and dosimeters to avoid radiation exposure. </a:t>
            </a:r>
          </a:p>
          <a:p>
            <a:pPr marL="0" indent="0">
              <a:buNone/>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8364655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199" y="329210"/>
            <a:ext cx="10515600" cy="703654"/>
          </a:xfrm>
        </p:spPr>
        <p:txBody>
          <a:bodyPr/>
          <a:lstStyle/>
          <a:p>
            <a:r>
              <a:rPr lang="en-AU" b="1" dirty="0">
                <a:latin typeface="+mn-lt"/>
              </a:rPr>
              <a:t>The Bucket List, Selfies and Social Media</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47446"/>
            <a:ext cx="10515600" cy="4629517"/>
          </a:xfrm>
        </p:spPr>
        <p:txBody>
          <a:bodyPr>
            <a:normAutofit/>
          </a:bodyPr>
          <a:lstStyle/>
          <a:p>
            <a:pPr>
              <a:lnSpc>
                <a:spcPct val="100000"/>
              </a:lnSpc>
            </a:pPr>
            <a:endParaRPr lang="en-AU" sz="2600" i="1"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5" name="Rectangle 4">
            <a:extLst>
              <a:ext uri="{FF2B5EF4-FFF2-40B4-BE49-F238E27FC236}">
                <a16:creationId xmlns:a16="http://schemas.microsoft.com/office/drawing/2014/main" id="{80833F53-F767-4B78-AF92-66EC44110FE0}"/>
              </a:ext>
            </a:extLst>
          </p:cNvPr>
          <p:cNvSpPr/>
          <p:nvPr/>
        </p:nvSpPr>
        <p:spPr>
          <a:xfrm>
            <a:off x="755071" y="1212251"/>
            <a:ext cx="10193977" cy="4524315"/>
          </a:xfrm>
          <a:prstGeom prst="rect">
            <a:avLst/>
          </a:prstGeom>
        </p:spPr>
        <p:txBody>
          <a:bodyPr wrap="square">
            <a:spAutoFit/>
          </a:bodyPr>
          <a:lstStyle/>
          <a:p>
            <a:pPr algn="just"/>
            <a:r>
              <a:rPr lang="en-AU" sz="2400" dirty="0">
                <a:solidFill>
                  <a:srgbClr val="000000"/>
                </a:solidFill>
                <a:latin typeface="Calibri" panose="020F0502020204030204" pitchFamily="34" charset="0"/>
              </a:rPr>
              <a:t>The Bucket List </a:t>
            </a:r>
          </a:p>
          <a:p>
            <a:pPr algn="just"/>
            <a:endParaRPr lang="en-AU" sz="2400" dirty="0">
              <a:solidFill>
                <a:srgbClr val="000000"/>
              </a:solidFill>
              <a:latin typeface="Calibri" panose="020F0502020204030204" pitchFamily="34" charset="0"/>
            </a:endParaRPr>
          </a:p>
          <a:p>
            <a:pPr marL="342900" indent="-342900" algn="just">
              <a:buFont typeface="Arial" panose="020B0604020202020204" pitchFamily="34" charset="0"/>
              <a:buChar char="•"/>
            </a:pPr>
            <a:r>
              <a:rPr lang="en-AU" sz="2400" dirty="0">
                <a:solidFill>
                  <a:srgbClr val="000000"/>
                </a:solidFill>
                <a:latin typeface="Calibri" panose="020F0502020204030204" pitchFamily="34" charset="0"/>
              </a:rPr>
              <a:t>The concept of ticking off items on a bucket list occurs when an individual wants to complete a list of experiences and/or achievements before they die. </a:t>
            </a:r>
          </a:p>
          <a:p>
            <a:pPr marL="342900" indent="-342900" algn="just">
              <a:buFont typeface="Arial" panose="020B0604020202020204" pitchFamily="34" charset="0"/>
              <a:buChar char="•"/>
            </a:pPr>
            <a:endParaRPr lang="en-AU" sz="2400" dirty="0">
              <a:solidFill>
                <a:srgbClr val="000000"/>
              </a:solidFill>
              <a:latin typeface="Calibri" panose="020F0502020204030204" pitchFamily="34" charset="0"/>
            </a:endParaRPr>
          </a:p>
          <a:p>
            <a:pPr marL="342900" indent="-342900" algn="just">
              <a:buFont typeface="Arial" panose="020B0604020202020204" pitchFamily="34" charset="0"/>
              <a:buChar char="•"/>
            </a:pPr>
            <a:r>
              <a:rPr lang="en-AU" sz="2400" dirty="0">
                <a:solidFill>
                  <a:srgbClr val="000000"/>
                </a:solidFill>
                <a:latin typeface="Calibri" panose="020F0502020204030204" pitchFamily="34" charset="0"/>
              </a:rPr>
              <a:t>This reflects the notion that travel experiences offer self-fulfilment and are a measure of the success or meaningfulness of one’s life (Thurnell-Read, 2017). </a:t>
            </a:r>
          </a:p>
          <a:p>
            <a:pPr marL="342900" indent="-342900" algn="just">
              <a:buFont typeface="Arial" panose="020B0604020202020204" pitchFamily="34" charset="0"/>
              <a:buChar char="•"/>
            </a:pPr>
            <a:endParaRPr lang="en-AU" sz="2400" dirty="0">
              <a:solidFill>
                <a:srgbClr val="000000"/>
              </a:solidFill>
              <a:latin typeface="Calibri" panose="020F0502020204030204" pitchFamily="34" charset="0"/>
            </a:endParaRPr>
          </a:p>
          <a:p>
            <a:pPr marL="342900" indent="-342900" algn="just">
              <a:buFont typeface="Arial" panose="020B0604020202020204" pitchFamily="34" charset="0"/>
              <a:buChar char="•"/>
            </a:pPr>
            <a:r>
              <a:rPr lang="en-AU" sz="2400" dirty="0">
                <a:solidFill>
                  <a:srgbClr val="000000"/>
                </a:solidFill>
                <a:latin typeface="Calibri" panose="020F0502020204030204" pitchFamily="34" charset="0"/>
              </a:rPr>
              <a:t>Crossing off an item on one’s bucket list may be similar to the collection of an artefact, with bucket list items traditionally being rare and only being able to be achieved after ‘significant planning and effort’ (Smith, 2019: 13). </a:t>
            </a:r>
          </a:p>
          <a:p>
            <a:pPr algn="just"/>
            <a:endParaRPr lang="en-AU" sz="2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2421678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731323" y="233579"/>
            <a:ext cx="10515600" cy="715530"/>
          </a:xfrm>
        </p:spPr>
        <p:txBody>
          <a:bodyPr/>
          <a:lstStyle/>
          <a:p>
            <a:r>
              <a:rPr lang="en-AU" b="1" dirty="0">
                <a:latin typeface="+mn-lt"/>
              </a:rPr>
              <a:t>The Bucket List, Selfies and Social Media</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47446"/>
            <a:ext cx="10515600" cy="4629517"/>
          </a:xfrm>
        </p:spPr>
        <p:txBody>
          <a:bodyPr>
            <a:normAutofit/>
          </a:bodyPr>
          <a:lstStyle/>
          <a:p>
            <a:pPr>
              <a:lnSpc>
                <a:spcPct val="100000"/>
              </a:lnSpc>
            </a:pPr>
            <a:endParaRPr lang="en-AU" sz="2600" i="1"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5" name="Rectangle 4">
            <a:extLst>
              <a:ext uri="{FF2B5EF4-FFF2-40B4-BE49-F238E27FC236}">
                <a16:creationId xmlns:a16="http://schemas.microsoft.com/office/drawing/2014/main" id="{80833F53-F767-4B78-AF92-66EC44110FE0}"/>
              </a:ext>
            </a:extLst>
          </p:cNvPr>
          <p:cNvSpPr/>
          <p:nvPr/>
        </p:nvSpPr>
        <p:spPr>
          <a:xfrm>
            <a:off x="731323" y="949109"/>
            <a:ext cx="10729354" cy="6001643"/>
          </a:xfrm>
          <a:prstGeom prst="rect">
            <a:avLst/>
          </a:prstGeom>
        </p:spPr>
        <p:txBody>
          <a:bodyPr wrap="square">
            <a:spAutoFit/>
          </a:bodyPr>
          <a:lstStyle/>
          <a:p>
            <a:pPr algn="just"/>
            <a:r>
              <a:rPr lang="en-AU" sz="2400" dirty="0">
                <a:solidFill>
                  <a:srgbClr val="000000"/>
                </a:solidFill>
                <a:latin typeface="Calibri" panose="020F0502020204030204" pitchFamily="34" charset="0"/>
              </a:rPr>
              <a:t>From a visitor attraction perspective, bucket list tourists may visit well-known tourist attractions. </a:t>
            </a:r>
          </a:p>
          <a:p>
            <a:pPr algn="just"/>
            <a:endParaRPr lang="en-AU" sz="2400" dirty="0">
              <a:solidFill>
                <a:srgbClr val="000000"/>
              </a:solidFill>
              <a:latin typeface="Calibri" panose="020F0502020204030204" pitchFamily="34" charset="0"/>
            </a:endParaRPr>
          </a:p>
          <a:p>
            <a:pPr algn="just"/>
            <a:r>
              <a:rPr lang="en-AU" sz="2400" dirty="0">
                <a:solidFill>
                  <a:srgbClr val="000000"/>
                </a:solidFill>
                <a:latin typeface="Calibri" panose="020F0502020204030204" pitchFamily="34" charset="0"/>
              </a:rPr>
              <a:t>However, </a:t>
            </a:r>
          </a:p>
          <a:p>
            <a:pPr marL="285750" indent="-285750" algn="just">
              <a:buFont typeface="Arial" panose="020B0604020202020204" pitchFamily="34" charset="0"/>
              <a:buChar char="•"/>
            </a:pPr>
            <a:r>
              <a:rPr lang="en-AU" sz="2400" dirty="0">
                <a:solidFill>
                  <a:srgbClr val="000000"/>
                </a:solidFill>
                <a:latin typeface="Calibri" panose="020F0502020204030204" pitchFamily="34" charset="0"/>
              </a:rPr>
              <a:t>Tourists may only spend a small amount of time at the site due to the main purpose of visit being purely to ‘tick’ off the attraction from their bucket list. </a:t>
            </a:r>
          </a:p>
          <a:p>
            <a:pPr marL="285750" indent="-285750" algn="just">
              <a:buFont typeface="Arial" panose="020B0604020202020204" pitchFamily="34" charset="0"/>
              <a:buChar char="•"/>
            </a:pPr>
            <a:endParaRPr lang="en-AU" sz="2400" dirty="0">
              <a:solidFill>
                <a:srgbClr val="000000"/>
              </a:solidFill>
              <a:latin typeface="Calibri" panose="020F0502020204030204" pitchFamily="34" charset="0"/>
            </a:endParaRPr>
          </a:p>
          <a:p>
            <a:pPr marL="285750" indent="-285750" algn="just">
              <a:buFont typeface="Arial" panose="020B0604020202020204" pitchFamily="34" charset="0"/>
              <a:buChar char="•"/>
            </a:pPr>
            <a:endParaRPr lang="en-AU" sz="2400" dirty="0">
              <a:solidFill>
                <a:srgbClr val="000000"/>
              </a:solidFill>
              <a:latin typeface="Calibri" panose="020F0502020204030204" pitchFamily="34" charset="0"/>
            </a:endParaRPr>
          </a:p>
          <a:p>
            <a:pPr marL="285750" indent="-285750" algn="just">
              <a:buFont typeface="Arial" panose="020B0604020202020204" pitchFamily="34" charset="0"/>
              <a:buChar char="•"/>
            </a:pPr>
            <a:r>
              <a:rPr lang="en-AU" sz="2400" dirty="0">
                <a:solidFill>
                  <a:srgbClr val="000000"/>
                </a:solidFill>
                <a:latin typeface="Calibri" panose="020F0502020204030204" pitchFamily="34" charset="0"/>
              </a:rPr>
              <a:t>The concept has become a vehicle for ‘culturally specific ideas of what constitute(s) “good” tourism experiences’ (Thurnell-Read, 2017: 65). </a:t>
            </a:r>
          </a:p>
          <a:p>
            <a:pPr marL="285750" indent="-285750" algn="just">
              <a:buFont typeface="Arial" panose="020B0604020202020204" pitchFamily="34" charset="0"/>
              <a:buChar char="•"/>
            </a:pPr>
            <a:endParaRPr lang="en-AU" sz="2400" dirty="0">
              <a:solidFill>
                <a:srgbClr val="000000"/>
              </a:solidFill>
              <a:latin typeface="Calibri" panose="020F0502020204030204" pitchFamily="34" charset="0"/>
            </a:endParaRPr>
          </a:p>
          <a:p>
            <a:pPr marL="285750" indent="-285750" algn="just">
              <a:buFont typeface="Arial" panose="020B0604020202020204" pitchFamily="34" charset="0"/>
              <a:buChar char="•"/>
            </a:pPr>
            <a:r>
              <a:rPr lang="en-AU" sz="2400" dirty="0">
                <a:solidFill>
                  <a:srgbClr val="000000"/>
                </a:solidFill>
                <a:latin typeface="Calibri" panose="020F0502020204030204" pitchFamily="34" charset="0"/>
              </a:rPr>
              <a:t>The concept may suggest that tourism needs to be ‘done’ in the right way, and that individuals are now encouraged to ‘desire a constantly renewing range of tourism experiences’ (Thurnell-Read, 2017: 58).</a:t>
            </a:r>
          </a:p>
          <a:p>
            <a:br>
              <a:rPr lang="en-AU" sz="2400" dirty="0"/>
            </a:br>
            <a:endParaRPr lang="en-AU" sz="2400" dirty="0"/>
          </a:p>
        </p:txBody>
      </p:sp>
    </p:spTree>
    <p:extLst>
      <p:ext uri="{BB962C8B-B14F-4D97-AF65-F5344CB8AC3E}">
        <p14:creationId xmlns:p14="http://schemas.microsoft.com/office/powerpoint/2010/main" val="33306443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731323" y="233579"/>
            <a:ext cx="10515600" cy="715530"/>
          </a:xfrm>
        </p:spPr>
        <p:txBody>
          <a:bodyPr/>
          <a:lstStyle/>
          <a:p>
            <a:r>
              <a:rPr lang="en-AU" b="1" dirty="0">
                <a:latin typeface="+mn-lt"/>
              </a:rPr>
              <a:t>The Bucket List, Selfies and Social Media</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47446"/>
            <a:ext cx="10515600" cy="4629517"/>
          </a:xfrm>
        </p:spPr>
        <p:txBody>
          <a:bodyPr>
            <a:normAutofit/>
          </a:bodyPr>
          <a:lstStyle/>
          <a:p>
            <a:pPr>
              <a:lnSpc>
                <a:spcPct val="100000"/>
              </a:lnSpc>
            </a:pPr>
            <a:endParaRPr lang="en-AU" sz="2600" i="1"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5" name="Rectangle 4">
            <a:extLst>
              <a:ext uri="{FF2B5EF4-FFF2-40B4-BE49-F238E27FC236}">
                <a16:creationId xmlns:a16="http://schemas.microsoft.com/office/drawing/2014/main" id="{80833F53-F767-4B78-AF92-66EC44110FE0}"/>
              </a:ext>
            </a:extLst>
          </p:cNvPr>
          <p:cNvSpPr/>
          <p:nvPr/>
        </p:nvSpPr>
        <p:spPr>
          <a:xfrm>
            <a:off x="731323" y="949109"/>
            <a:ext cx="10729354" cy="830997"/>
          </a:xfrm>
          <a:prstGeom prst="rect">
            <a:avLst/>
          </a:prstGeom>
        </p:spPr>
        <p:txBody>
          <a:bodyPr wrap="square">
            <a:spAutoFit/>
          </a:bodyPr>
          <a:lstStyle/>
          <a:p>
            <a:br>
              <a:rPr lang="en-AU" sz="2400" dirty="0"/>
            </a:br>
            <a:endParaRPr lang="en-AU" sz="2400" dirty="0"/>
          </a:p>
        </p:txBody>
      </p:sp>
      <p:sp>
        <p:nvSpPr>
          <p:cNvPr id="6" name="Rectangle 5">
            <a:extLst>
              <a:ext uri="{FF2B5EF4-FFF2-40B4-BE49-F238E27FC236}">
                <a16:creationId xmlns:a16="http://schemas.microsoft.com/office/drawing/2014/main" id="{275DEEC5-1894-44F8-8349-033AA398383B}"/>
              </a:ext>
            </a:extLst>
          </p:cNvPr>
          <p:cNvSpPr/>
          <p:nvPr/>
        </p:nvSpPr>
        <p:spPr>
          <a:xfrm>
            <a:off x="838200" y="1364607"/>
            <a:ext cx="9989127" cy="3108543"/>
          </a:xfrm>
          <a:prstGeom prst="rect">
            <a:avLst/>
          </a:prstGeom>
        </p:spPr>
        <p:txBody>
          <a:bodyPr wrap="square">
            <a:spAutoFit/>
          </a:bodyPr>
          <a:lstStyle/>
          <a:p>
            <a:r>
              <a:rPr lang="en-AU" sz="2800" dirty="0"/>
              <a:t>The rise of the bucket list mentality means there is a ‘social premium’ </a:t>
            </a:r>
          </a:p>
          <a:p>
            <a:r>
              <a:rPr lang="en-AU" sz="2800" dirty="0"/>
              <a:t>on specific destinations which may lead to thousands of tourists converging on the same place, </a:t>
            </a:r>
          </a:p>
          <a:p>
            <a:r>
              <a:rPr lang="en-AU" sz="2800" dirty="0"/>
              <a:t>to ‘take photographs of themselves alongside others doing the same thing’ </a:t>
            </a:r>
          </a:p>
          <a:p>
            <a:r>
              <a:rPr lang="en-AU" sz="2800" dirty="0"/>
              <a:t>(Macintyre, 2019). </a:t>
            </a:r>
          </a:p>
        </p:txBody>
      </p:sp>
    </p:spTree>
    <p:extLst>
      <p:ext uri="{BB962C8B-B14F-4D97-AF65-F5344CB8AC3E}">
        <p14:creationId xmlns:p14="http://schemas.microsoft.com/office/powerpoint/2010/main" val="3080202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Chapter Outline</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35723"/>
            <a:ext cx="10515600" cy="4641240"/>
          </a:xfrm>
        </p:spPr>
        <p:txBody>
          <a:bodyPr/>
          <a:lstStyle/>
          <a:p>
            <a:pPr>
              <a:lnSpc>
                <a:spcPct val="100000"/>
              </a:lnSpc>
            </a:pPr>
            <a:r>
              <a:rPr lang="en-AU" dirty="0"/>
              <a:t>Introduction</a:t>
            </a:r>
          </a:p>
          <a:p>
            <a:pPr>
              <a:lnSpc>
                <a:spcPct val="100000"/>
              </a:lnSpc>
            </a:pPr>
            <a:r>
              <a:rPr lang="en-AU" dirty="0"/>
              <a:t>Theme Parks and Other Visitor Attractions</a:t>
            </a:r>
          </a:p>
          <a:p>
            <a:pPr>
              <a:lnSpc>
                <a:spcPct val="100000"/>
              </a:lnSpc>
            </a:pPr>
            <a:r>
              <a:rPr lang="en-AU" dirty="0"/>
              <a:t>The Bucket List, Selfies and Social Media</a:t>
            </a:r>
          </a:p>
          <a:p>
            <a:pPr>
              <a:lnSpc>
                <a:spcPct val="100000"/>
              </a:lnSpc>
            </a:pPr>
            <a:r>
              <a:rPr lang="en-AU" dirty="0"/>
              <a:t>Instagram and </a:t>
            </a:r>
            <a:r>
              <a:rPr lang="en-AU" dirty="0" err="1"/>
              <a:t>Overtourism</a:t>
            </a:r>
            <a:endParaRPr lang="en-AU" dirty="0"/>
          </a:p>
          <a:p>
            <a:pPr>
              <a:lnSpc>
                <a:spcPct val="100000"/>
              </a:lnSpc>
            </a:pPr>
            <a:r>
              <a:rPr lang="en-AU" dirty="0"/>
              <a:t>Summary</a:t>
            </a:r>
          </a:p>
          <a:p>
            <a:pPr>
              <a:lnSpc>
                <a:spcPct val="100000"/>
              </a:lnSpc>
            </a:pPr>
            <a:r>
              <a:rPr lang="en-AU" dirty="0"/>
              <a:t>Case study and additional resources</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70970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731323" y="233579"/>
            <a:ext cx="10515600" cy="715530"/>
          </a:xfrm>
        </p:spPr>
        <p:txBody>
          <a:bodyPr/>
          <a:lstStyle/>
          <a:p>
            <a:r>
              <a:rPr lang="en-AU" b="1" dirty="0">
                <a:latin typeface="+mn-lt"/>
              </a:rPr>
              <a:t>The Bucket List, Selfies and Social Media</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47446"/>
            <a:ext cx="10515600" cy="4629517"/>
          </a:xfrm>
        </p:spPr>
        <p:txBody>
          <a:bodyPr>
            <a:normAutofit/>
          </a:bodyPr>
          <a:lstStyle/>
          <a:p>
            <a:pPr>
              <a:lnSpc>
                <a:spcPct val="100000"/>
              </a:lnSpc>
            </a:pPr>
            <a:endParaRPr lang="en-AU" sz="2600" i="1"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5" name="Rectangle 4">
            <a:extLst>
              <a:ext uri="{FF2B5EF4-FFF2-40B4-BE49-F238E27FC236}">
                <a16:creationId xmlns:a16="http://schemas.microsoft.com/office/drawing/2014/main" id="{80833F53-F767-4B78-AF92-66EC44110FE0}"/>
              </a:ext>
            </a:extLst>
          </p:cNvPr>
          <p:cNvSpPr/>
          <p:nvPr/>
        </p:nvSpPr>
        <p:spPr>
          <a:xfrm>
            <a:off x="731323" y="949109"/>
            <a:ext cx="10729354" cy="830997"/>
          </a:xfrm>
          <a:prstGeom prst="rect">
            <a:avLst/>
          </a:prstGeom>
        </p:spPr>
        <p:txBody>
          <a:bodyPr wrap="square">
            <a:spAutoFit/>
          </a:bodyPr>
          <a:lstStyle/>
          <a:p>
            <a:br>
              <a:rPr lang="en-AU" sz="2400" dirty="0"/>
            </a:br>
            <a:endParaRPr lang="en-AU" sz="2400" dirty="0"/>
          </a:p>
        </p:txBody>
      </p:sp>
      <p:sp>
        <p:nvSpPr>
          <p:cNvPr id="6" name="Rectangle 5">
            <a:extLst>
              <a:ext uri="{FF2B5EF4-FFF2-40B4-BE49-F238E27FC236}">
                <a16:creationId xmlns:a16="http://schemas.microsoft.com/office/drawing/2014/main" id="{B284B762-164C-48A0-99B9-503FB908B97F}"/>
              </a:ext>
            </a:extLst>
          </p:cNvPr>
          <p:cNvSpPr/>
          <p:nvPr/>
        </p:nvSpPr>
        <p:spPr>
          <a:xfrm>
            <a:off x="731323" y="1202974"/>
            <a:ext cx="9587346" cy="4154984"/>
          </a:xfrm>
          <a:prstGeom prst="rect">
            <a:avLst/>
          </a:prstGeom>
        </p:spPr>
        <p:txBody>
          <a:bodyPr wrap="square">
            <a:spAutoFit/>
          </a:bodyPr>
          <a:lstStyle/>
          <a:p>
            <a:pPr marL="342900" indent="-342900">
              <a:buFont typeface="Arial" panose="020B0604020202020204" pitchFamily="34" charset="0"/>
              <a:buChar char="•"/>
            </a:pPr>
            <a:r>
              <a:rPr lang="en-AU" sz="2400" dirty="0"/>
              <a:t>The selfie-in-front-of-the object is ‘virtually obligatory’ </a:t>
            </a:r>
          </a:p>
          <a:p>
            <a:pPr marL="342900" indent="-342900">
              <a:buFont typeface="Arial" panose="020B0604020202020204" pitchFamily="34" charset="0"/>
              <a:buChar char="•"/>
            </a:pPr>
            <a:r>
              <a:rPr lang="en-AU" sz="2400" dirty="0"/>
              <a:t>with Facebook and Instagram creating a culture that requires the traveller to be pictured in a place which others will ‘recognise and admire’. </a:t>
            </a:r>
          </a:p>
          <a:p>
            <a:pPr marL="342900" indent="-342900">
              <a:buFont typeface="Arial" panose="020B0604020202020204" pitchFamily="34" charset="0"/>
              <a:buChar char="•"/>
            </a:pPr>
            <a:endParaRPr lang="en-AU" sz="2400" dirty="0"/>
          </a:p>
          <a:p>
            <a:r>
              <a:rPr lang="en-AU" sz="2400" dirty="0"/>
              <a:t>For the photograph to be suitable for posting on social media individuals</a:t>
            </a:r>
          </a:p>
          <a:p>
            <a:pPr marL="342900" indent="-342900">
              <a:buFont typeface="Arial" panose="020B0604020202020204" pitchFamily="34" charset="0"/>
              <a:buChar char="•"/>
            </a:pPr>
            <a:r>
              <a:rPr lang="en-AU" sz="2400" dirty="0"/>
              <a:t>want themselves to be in the frame </a:t>
            </a:r>
          </a:p>
          <a:p>
            <a:pPr marL="342900" indent="-342900">
              <a:buFont typeface="Arial" panose="020B0604020202020204" pitchFamily="34" charset="0"/>
              <a:buChar char="•"/>
            </a:pPr>
            <a:r>
              <a:rPr lang="en-AU" sz="2400" dirty="0"/>
              <a:t>which has led to the desire to take selfies at well-known attractions,</a:t>
            </a:r>
          </a:p>
          <a:p>
            <a:pPr marL="342900" indent="-342900">
              <a:buFont typeface="Arial" panose="020B0604020202020204" pitchFamily="34" charset="0"/>
              <a:buChar char="•"/>
            </a:pPr>
            <a:r>
              <a:rPr lang="en-AU" sz="2400" dirty="0"/>
              <a:t>often using the selfie stick to allow the attraction to be in the background with the individual in the foreground. </a:t>
            </a:r>
          </a:p>
          <a:p>
            <a:pPr marL="342900" indent="-342900">
              <a:buFont typeface="Arial" panose="020B0604020202020204" pitchFamily="34" charset="0"/>
              <a:buChar char="•"/>
            </a:pPr>
            <a:endParaRPr lang="en-AU" sz="2400" dirty="0"/>
          </a:p>
        </p:txBody>
      </p:sp>
    </p:spTree>
    <p:extLst>
      <p:ext uri="{BB962C8B-B14F-4D97-AF65-F5344CB8AC3E}">
        <p14:creationId xmlns:p14="http://schemas.microsoft.com/office/powerpoint/2010/main" val="18540354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731323" y="233579"/>
            <a:ext cx="10515600" cy="715530"/>
          </a:xfrm>
        </p:spPr>
        <p:txBody>
          <a:bodyPr/>
          <a:lstStyle/>
          <a:p>
            <a:r>
              <a:rPr lang="en-AU" b="1" dirty="0">
                <a:latin typeface="+mn-lt"/>
              </a:rPr>
              <a:t>The Bucket List, Selfies and Social Media</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11246923" y="1994904"/>
            <a:ext cx="10515600" cy="4629517"/>
          </a:xfrm>
        </p:spPr>
        <p:txBody>
          <a:bodyPr>
            <a:normAutofit/>
          </a:bodyPr>
          <a:lstStyle/>
          <a:p>
            <a:pPr>
              <a:lnSpc>
                <a:spcPct val="100000"/>
              </a:lnSpc>
            </a:pPr>
            <a:endParaRPr lang="en-AU" sz="2600" i="1" dirty="0"/>
          </a:p>
          <a:p>
            <a:endParaRPr lang="en-AU" dirty="0"/>
          </a:p>
          <a:p>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5" name="Rectangle 4">
            <a:extLst>
              <a:ext uri="{FF2B5EF4-FFF2-40B4-BE49-F238E27FC236}">
                <a16:creationId xmlns:a16="http://schemas.microsoft.com/office/drawing/2014/main" id="{80833F53-F767-4B78-AF92-66EC44110FE0}"/>
              </a:ext>
            </a:extLst>
          </p:cNvPr>
          <p:cNvSpPr/>
          <p:nvPr/>
        </p:nvSpPr>
        <p:spPr>
          <a:xfrm>
            <a:off x="731323" y="949109"/>
            <a:ext cx="10729354" cy="830997"/>
          </a:xfrm>
          <a:prstGeom prst="rect">
            <a:avLst/>
          </a:prstGeom>
        </p:spPr>
        <p:txBody>
          <a:bodyPr wrap="square">
            <a:spAutoFit/>
          </a:bodyPr>
          <a:lstStyle/>
          <a:p>
            <a:br>
              <a:rPr lang="en-AU" sz="2400" dirty="0"/>
            </a:br>
            <a:endParaRPr lang="en-AU" sz="2400" dirty="0"/>
          </a:p>
        </p:txBody>
      </p:sp>
      <p:sp>
        <p:nvSpPr>
          <p:cNvPr id="6" name="Rectangle 5">
            <a:extLst>
              <a:ext uri="{FF2B5EF4-FFF2-40B4-BE49-F238E27FC236}">
                <a16:creationId xmlns:a16="http://schemas.microsoft.com/office/drawing/2014/main" id="{B284B762-164C-48A0-99B9-503FB908B97F}"/>
              </a:ext>
            </a:extLst>
          </p:cNvPr>
          <p:cNvSpPr/>
          <p:nvPr/>
        </p:nvSpPr>
        <p:spPr>
          <a:xfrm>
            <a:off x="592175" y="992110"/>
            <a:ext cx="11006790" cy="5632311"/>
          </a:xfrm>
          <a:prstGeom prst="rect">
            <a:avLst/>
          </a:prstGeom>
        </p:spPr>
        <p:txBody>
          <a:bodyPr wrap="square">
            <a:spAutoFit/>
          </a:bodyPr>
          <a:lstStyle/>
          <a:p>
            <a:pPr marL="342900" indent="-342900">
              <a:buFont typeface="Arial" panose="020B0604020202020204" pitchFamily="34" charset="0"/>
              <a:buChar char="•"/>
            </a:pPr>
            <a:r>
              <a:rPr lang="en-AU" sz="2400" dirty="0"/>
              <a:t>50% of the British tourists interviewed took selfies at an iconic landmark and then left just minutes later.</a:t>
            </a:r>
          </a:p>
          <a:p>
            <a:endParaRPr lang="en-AU" sz="2400" dirty="0"/>
          </a:p>
          <a:p>
            <a:r>
              <a:rPr lang="en-AU" sz="2400" dirty="0"/>
              <a:t>(This suggests the tourists were more interested in taking selfies for social media to share with friends and family, rather than exploring the sites). </a:t>
            </a:r>
          </a:p>
          <a:p>
            <a:endParaRPr lang="en-AU" sz="2400" dirty="0"/>
          </a:p>
          <a:p>
            <a:pPr marL="342900" indent="-342900">
              <a:buFont typeface="Arial" panose="020B0604020202020204" pitchFamily="34" charset="0"/>
              <a:buChar char="•"/>
            </a:pPr>
            <a:r>
              <a:rPr lang="en-AU" sz="2400" dirty="0"/>
              <a:t>25% of those interviewed admitted they have travelled somewhere for the sole purpose of taking a photograph to post on social media</a:t>
            </a:r>
          </a:p>
          <a:p>
            <a:endParaRPr lang="en-AU" sz="2400" dirty="0"/>
          </a:p>
          <a:p>
            <a:pPr marL="342900" indent="-342900">
              <a:buFont typeface="Arial" panose="020B0604020202020204" pitchFamily="34" charset="0"/>
              <a:buChar char="•"/>
            </a:pPr>
            <a:r>
              <a:rPr lang="en-AU" sz="2400" dirty="0"/>
              <a:t>8% of tourists uploaded their first holiday picture within an hour of arriving, </a:t>
            </a:r>
          </a:p>
          <a:p>
            <a:pPr marL="342900" indent="-342900">
              <a:buFont typeface="Arial" panose="020B0604020202020204" pitchFamily="34" charset="0"/>
              <a:buChar char="•"/>
            </a:pPr>
            <a:endParaRPr lang="en-AU" sz="2400" dirty="0"/>
          </a:p>
          <a:p>
            <a:pPr marL="342900" indent="-342900">
              <a:buFont typeface="Arial" panose="020B0604020202020204" pitchFamily="34" charset="0"/>
              <a:buChar char="•"/>
            </a:pPr>
            <a:r>
              <a:rPr lang="en-AU" sz="2400" dirty="0"/>
              <a:t>11% of tourists shared content within the first 12 hours of the holiday. </a:t>
            </a:r>
          </a:p>
          <a:p>
            <a:endParaRPr lang="en-AU" sz="2400" dirty="0"/>
          </a:p>
          <a:p>
            <a:r>
              <a:rPr lang="en-AU" sz="2400" dirty="0"/>
              <a:t>(Scott 2016) </a:t>
            </a:r>
          </a:p>
          <a:p>
            <a:r>
              <a:rPr lang="en-AU" sz="2400" dirty="0"/>
              <a:t> </a:t>
            </a:r>
          </a:p>
        </p:txBody>
      </p:sp>
    </p:spTree>
    <p:extLst>
      <p:ext uri="{BB962C8B-B14F-4D97-AF65-F5344CB8AC3E}">
        <p14:creationId xmlns:p14="http://schemas.microsoft.com/office/powerpoint/2010/main" val="1373704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731323" y="-19372"/>
            <a:ext cx="10515600" cy="715530"/>
          </a:xfrm>
        </p:spPr>
        <p:txBody>
          <a:bodyPr/>
          <a:lstStyle/>
          <a:p>
            <a:r>
              <a:rPr lang="en-AU" b="1" dirty="0">
                <a:latin typeface="+mn-lt"/>
              </a:rPr>
              <a:t>The Bucket List, Selfies and Social Media</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11246923" y="1994904"/>
            <a:ext cx="10515600" cy="4629517"/>
          </a:xfrm>
        </p:spPr>
        <p:txBody>
          <a:bodyPr>
            <a:normAutofit/>
          </a:bodyPr>
          <a:lstStyle/>
          <a:p>
            <a:pPr>
              <a:lnSpc>
                <a:spcPct val="100000"/>
              </a:lnSpc>
            </a:pPr>
            <a:endParaRPr lang="en-AU" sz="2600" i="1" dirty="0"/>
          </a:p>
          <a:p>
            <a:endParaRPr lang="en-AU" dirty="0"/>
          </a:p>
          <a:p>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5" name="Rectangle 4">
            <a:extLst>
              <a:ext uri="{FF2B5EF4-FFF2-40B4-BE49-F238E27FC236}">
                <a16:creationId xmlns:a16="http://schemas.microsoft.com/office/drawing/2014/main" id="{80833F53-F767-4B78-AF92-66EC44110FE0}"/>
              </a:ext>
            </a:extLst>
          </p:cNvPr>
          <p:cNvSpPr/>
          <p:nvPr/>
        </p:nvSpPr>
        <p:spPr>
          <a:xfrm>
            <a:off x="731323" y="949109"/>
            <a:ext cx="10729354" cy="830997"/>
          </a:xfrm>
          <a:prstGeom prst="rect">
            <a:avLst/>
          </a:prstGeom>
        </p:spPr>
        <p:txBody>
          <a:bodyPr wrap="square">
            <a:spAutoFit/>
          </a:bodyPr>
          <a:lstStyle/>
          <a:p>
            <a:br>
              <a:rPr lang="en-AU" sz="2400" dirty="0"/>
            </a:br>
            <a:endParaRPr lang="en-AU" sz="2400" dirty="0"/>
          </a:p>
        </p:txBody>
      </p:sp>
      <p:sp>
        <p:nvSpPr>
          <p:cNvPr id="6" name="Rectangle 5">
            <a:extLst>
              <a:ext uri="{FF2B5EF4-FFF2-40B4-BE49-F238E27FC236}">
                <a16:creationId xmlns:a16="http://schemas.microsoft.com/office/drawing/2014/main" id="{B284B762-164C-48A0-99B9-503FB908B97F}"/>
              </a:ext>
            </a:extLst>
          </p:cNvPr>
          <p:cNvSpPr/>
          <p:nvPr/>
        </p:nvSpPr>
        <p:spPr>
          <a:xfrm>
            <a:off x="592175" y="992110"/>
            <a:ext cx="11006790" cy="461665"/>
          </a:xfrm>
          <a:prstGeom prst="rect">
            <a:avLst/>
          </a:prstGeom>
        </p:spPr>
        <p:txBody>
          <a:bodyPr wrap="square">
            <a:spAutoFit/>
          </a:bodyPr>
          <a:lstStyle/>
          <a:p>
            <a:r>
              <a:rPr lang="en-AU" sz="2400" dirty="0"/>
              <a:t> </a:t>
            </a:r>
          </a:p>
        </p:txBody>
      </p:sp>
      <p:sp>
        <p:nvSpPr>
          <p:cNvPr id="7" name="Rectangle 6">
            <a:extLst>
              <a:ext uri="{FF2B5EF4-FFF2-40B4-BE49-F238E27FC236}">
                <a16:creationId xmlns:a16="http://schemas.microsoft.com/office/drawing/2014/main" id="{61E04D31-B34F-476A-B386-95FD0BA27E69}"/>
              </a:ext>
            </a:extLst>
          </p:cNvPr>
          <p:cNvSpPr/>
          <p:nvPr/>
        </p:nvSpPr>
        <p:spPr>
          <a:xfrm>
            <a:off x="731323" y="992110"/>
            <a:ext cx="8770486" cy="646331"/>
          </a:xfrm>
          <a:prstGeom prst="rect">
            <a:avLst/>
          </a:prstGeom>
        </p:spPr>
        <p:txBody>
          <a:bodyPr wrap="square">
            <a:spAutoFit/>
          </a:bodyPr>
          <a:lstStyle/>
          <a:p>
            <a:pPr algn="just"/>
            <a:br>
              <a:rPr lang="en-AU" dirty="0"/>
            </a:br>
            <a:endParaRPr lang="en-AU" dirty="0"/>
          </a:p>
        </p:txBody>
      </p:sp>
      <p:sp>
        <p:nvSpPr>
          <p:cNvPr id="8" name="Rectangle 7">
            <a:extLst>
              <a:ext uri="{FF2B5EF4-FFF2-40B4-BE49-F238E27FC236}">
                <a16:creationId xmlns:a16="http://schemas.microsoft.com/office/drawing/2014/main" id="{F3E56938-6CD9-499A-87F7-E2855A50242E}"/>
              </a:ext>
            </a:extLst>
          </p:cNvPr>
          <p:cNvSpPr/>
          <p:nvPr/>
        </p:nvSpPr>
        <p:spPr>
          <a:xfrm>
            <a:off x="434858" y="622778"/>
            <a:ext cx="11524914" cy="6001643"/>
          </a:xfrm>
          <a:prstGeom prst="rect">
            <a:avLst/>
          </a:prstGeom>
        </p:spPr>
        <p:txBody>
          <a:bodyPr wrap="square">
            <a:spAutoFit/>
          </a:bodyPr>
          <a:lstStyle/>
          <a:p>
            <a:r>
              <a:rPr lang="en-AU" sz="2400" dirty="0">
                <a:solidFill>
                  <a:srgbClr val="000000"/>
                </a:solidFill>
                <a:latin typeface="Calibri" panose="020F0502020204030204" pitchFamily="34" charset="0"/>
              </a:rPr>
              <a:t>The taking of selfies has resulted in the accidental deaths of at least 259 people since 2011 (Bansal </a:t>
            </a:r>
            <a:r>
              <a:rPr lang="en-AU" sz="2400" i="1" dirty="0">
                <a:solidFill>
                  <a:srgbClr val="000000"/>
                </a:solidFill>
                <a:latin typeface="Calibri" panose="020F0502020204030204" pitchFamily="34" charset="0"/>
              </a:rPr>
              <a:t>et al.,</a:t>
            </a:r>
            <a:r>
              <a:rPr lang="en-AU" sz="2400" dirty="0">
                <a:solidFill>
                  <a:srgbClr val="000000"/>
                </a:solidFill>
                <a:latin typeface="Calibri" panose="020F0502020204030204" pitchFamily="34" charset="0"/>
              </a:rPr>
              <a:t> 2018). </a:t>
            </a:r>
          </a:p>
          <a:p>
            <a:endParaRPr lang="en-AU" sz="2400" dirty="0">
              <a:solidFill>
                <a:srgbClr val="000000"/>
              </a:solidFill>
              <a:latin typeface="Calibri" panose="020F0502020204030204" pitchFamily="34" charset="0"/>
            </a:endParaRPr>
          </a:p>
          <a:p>
            <a:r>
              <a:rPr lang="en-AU" sz="2400" dirty="0">
                <a:solidFill>
                  <a:srgbClr val="000000"/>
                </a:solidFill>
                <a:latin typeface="Calibri" panose="020F0502020204030204" pitchFamily="34" charset="0"/>
              </a:rPr>
              <a:t>Perhaps reflecting the more and more dramatic ways to create self-portraits for social media. </a:t>
            </a:r>
          </a:p>
          <a:p>
            <a:endParaRPr lang="en-AU" sz="2400" dirty="0">
              <a:solidFill>
                <a:srgbClr val="000000"/>
              </a:solidFill>
              <a:latin typeface="Calibri" panose="020F0502020204030204" pitchFamily="34" charset="0"/>
            </a:endParaRPr>
          </a:p>
          <a:p>
            <a:r>
              <a:rPr lang="en-AU" sz="2400" dirty="0">
                <a:solidFill>
                  <a:srgbClr val="000000"/>
                </a:solidFill>
                <a:latin typeface="Calibri" panose="020F0502020204030204" pitchFamily="34" charset="0"/>
              </a:rPr>
              <a:t>These extreme selfies are leading people into more ridiculous and dangerous antics that pre-social-media they would never have dreamt of attempting (Parnell, 2017). </a:t>
            </a:r>
          </a:p>
          <a:p>
            <a:endParaRPr lang="en-AU" sz="2400" dirty="0">
              <a:solidFill>
                <a:srgbClr val="000000"/>
              </a:solidFill>
              <a:latin typeface="Calibri" panose="020F0502020204030204" pitchFamily="34" charset="0"/>
            </a:endParaRPr>
          </a:p>
          <a:p>
            <a:r>
              <a:rPr lang="en-AU" sz="2400" dirty="0">
                <a:solidFill>
                  <a:srgbClr val="000000"/>
                </a:solidFill>
                <a:latin typeface="Calibri" panose="020F0502020204030204" pitchFamily="34" charset="0"/>
              </a:rPr>
              <a:t>Deaths by selfies has resulted in some ‘no-selfie zones’ in tourist areas, especially in places with:</a:t>
            </a:r>
          </a:p>
          <a:p>
            <a:pPr marL="342900" indent="-342900">
              <a:buFont typeface="Arial" panose="020B0604020202020204" pitchFamily="34" charset="0"/>
              <a:buChar char="•"/>
            </a:pPr>
            <a:r>
              <a:rPr lang="en-AU" sz="2400" dirty="0">
                <a:solidFill>
                  <a:srgbClr val="000000"/>
                </a:solidFill>
                <a:latin typeface="Calibri" panose="020F0502020204030204" pitchFamily="34" charset="0"/>
              </a:rPr>
              <a:t>bodies of water, </a:t>
            </a:r>
          </a:p>
          <a:p>
            <a:pPr marL="342900" indent="-342900">
              <a:buFont typeface="Arial" panose="020B0604020202020204" pitchFamily="34" charset="0"/>
              <a:buChar char="•"/>
            </a:pPr>
            <a:r>
              <a:rPr lang="en-AU" sz="2400" dirty="0">
                <a:solidFill>
                  <a:srgbClr val="000000"/>
                </a:solidFill>
                <a:latin typeface="Calibri" panose="020F0502020204030204" pitchFamily="34" charset="0"/>
              </a:rPr>
              <a:t>mountain peaks, </a:t>
            </a:r>
          </a:p>
          <a:p>
            <a:pPr marL="342900" indent="-342900">
              <a:buFont typeface="Arial" panose="020B0604020202020204" pitchFamily="34" charset="0"/>
              <a:buChar char="•"/>
            </a:pPr>
            <a:r>
              <a:rPr lang="en-AU" sz="2400" dirty="0">
                <a:solidFill>
                  <a:srgbClr val="000000"/>
                </a:solidFill>
                <a:latin typeface="Calibri" panose="020F0502020204030204" pitchFamily="34" charset="0"/>
              </a:rPr>
              <a:t>tall buildings, </a:t>
            </a:r>
          </a:p>
          <a:p>
            <a:pPr marL="342900" indent="-342900">
              <a:buFont typeface="Arial" panose="020B0604020202020204" pitchFamily="34" charset="0"/>
              <a:buChar char="•"/>
            </a:pPr>
            <a:r>
              <a:rPr lang="en-AU" sz="2400" dirty="0">
                <a:solidFill>
                  <a:srgbClr val="000000"/>
                </a:solidFill>
                <a:latin typeface="Calibri" panose="020F0502020204030204" pitchFamily="34" charset="0"/>
              </a:rPr>
              <a:t>bottle necks and </a:t>
            </a:r>
          </a:p>
          <a:p>
            <a:pPr marL="342900" indent="-342900">
              <a:buFont typeface="Arial" panose="020B0604020202020204" pitchFamily="34" charset="0"/>
              <a:buChar char="•"/>
            </a:pPr>
            <a:r>
              <a:rPr lang="en-AU" sz="2400" dirty="0">
                <a:solidFill>
                  <a:srgbClr val="000000"/>
                </a:solidFill>
                <a:latin typeface="Calibri" panose="020F0502020204030204" pitchFamily="34" charset="0"/>
              </a:rPr>
              <a:t>religious gatherings prone to lethal stampedes. </a:t>
            </a:r>
          </a:p>
        </p:txBody>
      </p:sp>
    </p:spTree>
    <p:extLst>
      <p:ext uri="{BB962C8B-B14F-4D97-AF65-F5344CB8AC3E}">
        <p14:creationId xmlns:p14="http://schemas.microsoft.com/office/powerpoint/2010/main" val="7309972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731323" y="132948"/>
            <a:ext cx="10515600" cy="715530"/>
          </a:xfrm>
        </p:spPr>
        <p:txBody>
          <a:bodyPr/>
          <a:lstStyle/>
          <a:p>
            <a:r>
              <a:rPr lang="en-AU" b="1" dirty="0">
                <a:latin typeface="+mn-lt"/>
              </a:rPr>
              <a:t>The Bucket List, Selfies and Social Media</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11246923" y="1994904"/>
            <a:ext cx="10515600" cy="4629517"/>
          </a:xfrm>
        </p:spPr>
        <p:txBody>
          <a:bodyPr>
            <a:normAutofit/>
          </a:bodyPr>
          <a:lstStyle/>
          <a:p>
            <a:pPr>
              <a:lnSpc>
                <a:spcPct val="100000"/>
              </a:lnSpc>
            </a:pPr>
            <a:endParaRPr lang="en-AU" sz="2600" i="1" dirty="0"/>
          </a:p>
          <a:p>
            <a:endParaRPr lang="en-AU" dirty="0"/>
          </a:p>
          <a:p>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5" name="Rectangle 4">
            <a:extLst>
              <a:ext uri="{FF2B5EF4-FFF2-40B4-BE49-F238E27FC236}">
                <a16:creationId xmlns:a16="http://schemas.microsoft.com/office/drawing/2014/main" id="{80833F53-F767-4B78-AF92-66EC44110FE0}"/>
              </a:ext>
            </a:extLst>
          </p:cNvPr>
          <p:cNvSpPr/>
          <p:nvPr/>
        </p:nvSpPr>
        <p:spPr>
          <a:xfrm>
            <a:off x="731323" y="949109"/>
            <a:ext cx="10729354" cy="830997"/>
          </a:xfrm>
          <a:prstGeom prst="rect">
            <a:avLst/>
          </a:prstGeom>
        </p:spPr>
        <p:txBody>
          <a:bodyPr wrap="square">
            <a:spAutoFit/>
          </a:bodyPr>
          <a:lstStyle/>
          <a:p>
            <a:br>
              <a:rPr lang="en-AU" sz="2400" dirty="0"/>
            </a:br>
            <a:endParaRPr lang="en-AU" sz="2400" dirty="0"/>
          </a:p>
        </p:txBody>
      </p:sp>
      <p:sp>
        <p:nvSpPr>
          <p:cNvPr id="6" name="Rectangle 5">
            <a:extLst>
              <a:ext uri="{FF2B5EF4-FFF2-40B4-BE49-F238E27FC236}">
                <a16:creationId xmlns:a16="http://schemas.microsoft.com/office/drawing/2014/main" id="{B284B762-164C-48A0-99B9-503FB908B97F}"/>
              </a:ext>
            </a:extLst>
          </p:cNvPr>
          <p:cNvSpPr/>
          <p:nvPr/>
        </p:nvSpPr>
        <p:spPr>
          <a:xfrm>
            <a:off x="592175" y="992110"/>
            <a:ext cx="11006790" cy="461665"/>
          </a:xfrm>
          <a:prstGeom prst="rect">
            <a:avLst/>
          </a:prstGeom>
        </p:spPr>
        <p:txBody>
          <a:bodyPr wrap="square">
            <a:spAutoFit/>
          </a:bodyPr>
          <a:lstStyle/>
          <a:p>
            <a:r>
              <a:rPr lang="en-AU" sz="2400" dirty="0"/>
              <a:t> </a:t>
            </a:r>
          </a:p>
        </p:txBody>
      </p:sp>
      <p:sp>
        <p:nvSpPr>
          <p:cNvPr id="7" name="Rectangle 6">
            <a:extLst>
              <a:ext uri="{FF2B5EF4-FFF2-40B4-BE49-F238E27FC236}">
                <a16:creationId xmlns:a16="http://schemas.microsoft.com/office/drawing/2014/main" id="{61E04D31-B34F-476A-B386-95FD0BA27E69}"/>
              </a:ext>
            </a:extLst>
          </p:cNvPr>
          <p:cNvSpPr/>
          <p:nvPr/>
        </p:nvSpPr>
        <p:spPr>
          <a:xfrm>
            <a:off x="731323" y="992110"/>
            <a:ext cx="8770486" cy="646331"/>
          </a:xfrm>
          <a:prstGeom prst="rect">
            <a:avLst/>
          </a:prstGeom>
        </p:spPr>
        <p:txBody>
          <a:bodyPr wrap="square">
            <a:spAutoFit/>
          </a:bodyPr>
          <a:lstStyle/>
          <a:p>
            <a:pPr algn="just"/>
            <a:br>
              <a:rPr lang="en-AU" dirty="0"/>
            </a:br>
            <a:endParaRPr lang="en-AU" dirty="0"/>
          </a:p>
        </p:txBody>
      </p:sp>
      <p:sp>
        <p:nvSpPr>
          <p:cNvPr id="8" name="Rectangle 7">
            <a:extLst>
              <a:ext uri="{FF2B5EF4-FFF2-40B4-BE49-F238E27FC236}">
                <a16:creationId xmlns:a16="http://schemas.microsoft.com/office/drawing/2014/main" id="{F3E56938-6CD9-499A-87F7-E2855A50242E}"/>
              </a:ext>
            </a:extLst>
          </p:cNvPr>
          <p:cNvSpPr/>
          <p:nvPr/>
        </p:nvSpPr>
        <p:spPr>
          <a:xfrm>
            <a:off x="592175" y="719832"/>
            <a:ext cx="10891807" cy="6001643"/>
          </a:xfrm>
          <a:prstGeom prst="rect">
            <a:avLst/>
          </a:prstGeom>
        </p:spPr>
        <p:txBody>
          <a:bodyPr wrap="square">
            <a:spAutoFit/>
          </a:bodyPr>
          <a:lstStyle/>
          <a:p>
            <a:r>
              <a:rPr lang="en-AU" sz="2400" dirty="0">
                <a:solidFill>
                  <a:srgbClr val="000000"/>
                </a:solidFill>
                <a:latin typeface="Calibri" panose="020F0502020204030204" pitchFamily="34" charset="0"/>
              </a:rPr>
              <a:t>The no-selfie rule is designed to decrease the incidence of selfie</a:t>
            </a:r>
            <a:r>
              <a:rPr lang="en-AU" sz="2400" dirty="0">
                <a:solidFill>
                  <a:srgbClr val="000000"/>
                </a:solidFill>
                <a:latin typeface="Cambria Math" panose="02040503050406030204" pitchFamily="18" charset="0"/>
              </a:rPr>
              <a:t>‑</a:t>
            </a:r>
            <a:r>
              <a:rPr lang="en-AU" sz="2400" dirty="0">
                <a:solidFill>
                  <a:srgbClr val="000000"/>
                </a:solidFill>
                <a:latin typeface="Calibri" panose="020F0502020204030204" pitchFamily="34" charset="0"/>
              </a:rPr>
              <a:t>related deaths, due to this ‘exponential’ increase in the number of people dying while trying to photograph themselves (Matthews-King, 2018). </a:t>
            </a:r>
          </a:p>
          <a:p>
            <a:endParaRPr lang="en-AU" sz="2400" dirty="0">
              <a:solidFill>
                <a:srgbClr val="000000"/>
              </a:solidFill>
              <a:latin typeface="Calibri" panose="020F0502020204030204" pitchFamily="34" charset="0"/>
            </a:endParaRPr>
          </a:p>
          <a:p>
            <a:r>
              <a:rPr lang="en-AU" sz="2400" dirty="0">
                <a:solidFill>
                  <a:srgbClr val="000000"/>
                </a:solidFill>
                <a:latin typeface="Calibri" panose="020F0502020204030204" pitchFamily="34" charset="0"/>
              </a:rPr>
              <a:t>Selfie- sticks are now banned in many museums and parks, including Walt Disney Resort. </a:t>
            </a:r>
          </a:p>
          <a:p>
            <a:endParaRPr lang="en-AU" sz="2400" dirty="0">
              <a:solidFill>
                <a:srgbClr val="000000"/>
              </a:solidFill>
              <a:latin typeface="Calibri" panose="020F0502020204030204" pitchFamily="34" charset="0"/>
            </a:endParaRPr>
          </a:p>
          <a:p>
            <a:r>
              <a:rPr lang="en-AU" sz="2400" dirty="0">
                <a:solidFill>
                  <a:srgbClr val="000000"/>
                </a:solidFill>
                <a:latin typeface="Calibri" panose="020F0502020204030204" pitchFamily="34" charset="0"/>
              </a:rPr>
              <a:t>The ‘selfie-in-front-of-the object’ tends to slow down the movement of crowds and interferes with the enjoyment of others. </a:t>
            </a:r>
          </a:p>
          <a:p>
            <a:endParaRPr lang="en-AU" sz="2400" dirty="0">
              <a:solidFill>
                <a:srgbClr val="000000"/>
              </a:solidFill>
              <a:latin typeface="Calibri" panose="020F0502020204030204" pitchFamily="34" charset="0"/>
            </a:endParaRPr>
          </a:p>
          <a:p>
            <a:r>
              <a:rPr lang="en-AU" sz="2400" dirty="0">
                <a:solidFill>
                  <a:srgbClr val="000000"/>
                </a:solidFill>
                <a:latin typeface="Calibri" panose="020F0502020204030204" pitchFamily="34" charset="0"/>
              </a:rPr>
              <a:t>Solution would be:</a:t>
            </a:r>
          </a:p>
          <a:p>
            <a:pPr marL="342900" indent="-342900">
              <a:buFont typeface="Arial" panose="020B0604020202020204" pitchFamily="34" charset="0"/>
              <a:buChar char="•"/>
            </a:pPr>
            <a:r>
              <a:rPr lang="en-AU" sz="2400" dirty="0">
                <a:solidFill>
                  <a:srgbClr val="000000"/>
                </a:solidFill>
                <a:latin typeface="Calibri" panose="020F0502020204030204" pitchFamily="34" charset="0"/>
              </a:rPr>
              <a:t>To prohibit photography at peak periods, </a:t>
            </a:r>
          </a:p>
          <a:p>
            <a:pPr marL="342900" indent="-342900">
              <a:buFont typeface="Arial" panose="020B0604020202020204" pitchFamily="34" charset="0"/>
              <a:buChar char="•"/>
            </a:pPr>
            <a:r>
              <a:rPr lang="en-AU" sz="2400" dirty="0">
                <a:solidFill>
                  <a:srgbClr val="000000"/>
                </a:solidFill>
                <a:latin typeface="Calibri" panose="020F0502020204030204" pitchFamily="34" charset="0"/>
              </a:rPr>
              <a:t>Restrict photography to specific hours, bookable at a higher cost. </a:t>
            </a:r>
          </a:p>
          <a:p>
            <a:pPr marL="342900" indent="-342900">
              <a:buFont typeface="Arial" panose="020B0604020202020204" pitchFamily="34" charset="0"/>
              <a:buChar char="•"/>
            </a:pPr>
            <a:r>
              <a:rPr lang="en-AU" sz="2400" dirty="0">
                <a:solidFill>
                  <a:srgbClr val="000000"/>
                </a:solidFill>
                <a:latin typeface="Calibri" panose="020F0502020204030204" pitchFamily="34" charset="0"/>
              </a:rPr>
              <a:t>Use of wide conveyor belts in front of the most popular exhibits and/or tourist attractions to prevent loitering, inhibit photography, and keep queues flowing</a:t>
            </a:r>
          </a:p>
          <a:p>
            <a:r>
              <a:rPr lang="en-AU" sz="2400" dirty="0">
                <a:solidFill>
                  <a:srgbClr val="000000"/>
                </a:solidFill>
                <a:latin typeface="Calibri" panose="020F0502020204030204" pitchFamily="34" charset="0"/>
              </a:rPr>
              <a:t> (Macintyre, 2019).</a:t>
            </a:r>
            <a:endParaRPr lang="en-AU" sz="2400" dirty="0"/>
          </a:p>
        </p:txBody>
      </p:sp>
    </p:spTree>
    <p:extLst>
      <p:ext uri="{BB962C8B-B14F-4D97-AF65-F5344CB8AC3E}">
        <p14:creationId xmlns:p14="http://schemas.microsoft.com/office/powerpoint/2010/main" val="25161293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731323" y="132948"/>
            <a:ext cx="10515600" cy="715530"/>
          </a:xfrm>
        </p:spPr>
        <p:txBody>
          <a:bodyPr/>
          <a:lstStyle/>
          <a:p>
            <a:r>
              <a:rPr lang="en-AU" b="1" dirty="0">
                <a:latin typeface="+mn-lt"/>
              </a:rPr>
              <a:t>The Bucket List, Selfies and Social Media</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6" name="Rectangle 5">
            <a:extLst>
              <a:ext uri="{FF2B5EF4-FFF2-40B4-BE49-F238E27FC236}">
                <a16:creationId xmlns:a16="http://schemas.microsoft.com/office/drawing/2014/main" id="{B284B762-164C-48A0-99B9-503FB908B97F}"/>
              </a:ext>
            </a:extLst>
          </p:cNvPr>
          <p:cNvSpPr/>
          <p:nvPr/>
        </p:nvSpPr>
        <p:spPr>
          <a:xfrm>
            <a:off x="592175" y="992110"/>
            <a:ext cx="11006790" cy="461665"/>
          </a:xfrm>
          <a:prstGeom prst="rect">
            <a:avLst/>
          </a:prstGeom>
        </p:spPr>
        <p:txBody>
          <a:bodyPr wrap="square">
            <a:spAutoFit/>
          </a:bodyPr>
          <a:lstStyle/>
          <a:p>
            <a:r>
              <a:rPr lang="en-AU" sz="2400" dirty="0"/>
              <a:t> </a:t>
            </a:r>
          </a:p>
        </p:txBody>
      </p:sp>
      <p:sp>
        <p:nvSpPr>
          <p:cNvPr id="7" name="Rectangle 6">
            <a:extLst>
              <a:ext uri="{FF2B5EF4-FFF2-40B4-BE49-F238E27FC236}">
                <a16:creationId xmlns:a16="http://schemas.microsoft.com/office/drawing/2014/main" id="{61E04D31-B34F-476A-B386-95FD0BA27E69}"/>
              </a:ext>
            </a:extLst>
          </p:cNvPr>
          <p:cNvSpPr/>
          <p:nvPr/>
        </p:nvSpPr>
        <p:spPr>
          <a:xfrm>
            <a:off x="708018" y="795559"/>
            <a:ext cx="10752659" cy="6555641"/>
          </a:xfrm>
          <a:prstGeom prst="rect">
            <a:avLst/>
          </a:prstGeom>
        </p:spPr>
        <p:txBody>
          <a:bodyPr wrap="square">
            <a:spAutoFit/>
          </a:bodyPr>
          <a:lstStyle/>
          <a:p>
            <a:pPr algn="just"/>
            <a:r>
              <a:rPr lang="en-AU" sz="2800" dirty="0"/>
              <a:t>What is it about the self-portrait that’s so resonant as a form of communication? </a:t>
            </a:r>
          </a:p>
          <a:p>
            <a:pPr algn="just"/>
            <a:r>
              <a:rPr lang="en-AU" sz="2800" dirty="0"/>
              <a:t>Why, psychologically, might someone feel so compelled to snap the perfect selfie that they would risk their life, or the lives of others? (</a:t>
            </a:r>
            <a:r>
              <a:rPr lang="en-AU" sz="2800" dirty="0" err="1"/>
              <a:t>Weigold</a:t>
            </a:r>
            <a:r>
              <a:rPr lang="en-AU" sz="2800" dirty="0"/>
              <a:t> 2018) </a:t>
            </a:r>
          </a:p>
          <a:p>
            <a:pPr algn="just"/>
            <a:endParaRPr lang="en-AU" sz="2800" dirty="0"/>
          </a:p>
          <a:p>
            <a:pPr algn="just"/>
            <a:r>
              <a:rPr lang="en-AU" sz="2800" dirty="0"/>
              <a:t>Selfies may be :</a:t>
            </a:r>
          </a:p>
          <a:p>
            <a:pPr marL="457200" indent="-457200" algn="just">
              <a:buFont typeface="Arial" panose="020B0604020202020204" pitchFamily="34" charset="0"/>
              <a:buChar char="•"/>
            </a:pPr>
            <a:r>
              <a:rPr lang="en-AU" sz="2800" dirty="0"/>
              <a:t>useful to support our self-worth, particularly because selfies attract more online attention and more comments than any other photographs:</a:t>
            </a:r>
          </a:p>
          <a:p>
            <a:pPr marL="457200" indent="-457200" algn="just">
              <a:buFont typeface="Arial" panose="020B0604020202020204" pitchFamily="34" charset="0"/>
              <a:buChar char="•"/>
            </a:pPr>
            <a:r>
              <a:rPr lang="en-AU" sz="2800" dirty="0"/>
              <a:t>rewarding, particularly for the lonely, isolated or insecure.  </a:t>
            </a:r>
          </a:p>
          <a:p>
            <a:pPr marL="457200" indent="-457200" algn="just">
              <a:buFont typeface="Arial" panose="020B0604020202020204" pitchFamily="34" charset="0"/>
              <a:buChar char="•"/>
            </a:pPr>
            <a:r>
              <a:rPr lang="en-AU" sz="2800" dirty="0"/>
              <a:t>(Those most likely to post selfies appear to have lower self-esteem than those who do not. (</a:t>
            </a:r>
            <a:r>
              <a:rPr lang="en-AU" sz="2800" dirty="0" err="1"/>
              <a:t>Weigold</a:t>
            </a:r>
            <a:r>
              <a:rPr lang="en-AU" sz="2800" dirty="0"/>
              <a:t> 2018) </a:t>
            </a:r>
          </a:p>
          <a:p>
            <a:pPr algn="just"/>
            <a:endParaRPr lang="en-AU" sz="2800" dirty="0"/>
          </a:p>
          <a:p>
            <a:pPr algn="just"/>
            <a:endParaRPr lang="en-AU" sz="2800" dirty="0"/>
          </a:p>
        </p:txBody>
      </p:sp>
      <p:sp>
        <p:nvSpPr>
          <p:cNvPr id="8" name="Rectangle 7">
            <a:extLst>
              <a:ext uri="{FF2B5EF4-FFF2-40B4-BE49-F238E27FC236}">
                <a16:creationId xmlns:a16="http://schemas.microsoft.com/office/drawing/2014/main" id="{F3E56938-6CD9-499A-87F7-E2855A50242E}"/>
              </a:ext>
            </a:extLst>
          </p:cNvPr>
          <p:cNvSpPr/>
          <p:nvPr/>
        </p:nvSpPr>
        <p:spPr>
          <a:xfrm>
            <a:off x="592175" y="719832"/>
            <a:ext cx="10891807" cy="461665"/>
          </a:xfrm>
          <a:prstGeom prst="rect">
            <a:avLst/>
          </a:prstGeom>
        </p:spPr>
        <p:txBody>
          <a:bodyPr wrap="square">
            <a:spAutoFit/>
          </a:bodyPr>
          <a:lstStyle/>
          <a:p>
            <a:endParaRPr lang="en-AU" sz="2400" dirty="0"/>
          </a:p>
        </p:txBody>
      </p:sp>
    </p:spTree>
    <p:extLst>
      <p:ext uri="{BB962C8B-B14F-4D97-AF65-F5344CB8AC3E}">
        <p14:creationId xmlns:p14="http://schemas.microsoft.com/office/powerpoint/2010/main" val="32281200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731323" y="132948"/>
            <a:ext cx="10515600" cy="715530"/>
          </a:xfrm>
        </p:spPr>
        <p:txBody>
          <a:bodyPr/>
          <a:lstStyle/>
          <a:p>
            <a:r>
              <a:rPr lang="en-AU" b="1" dirty="0">
                <a:latin typeface="+mn-lt"/>
              </a:rPr>
              <a:t>The Bucket List, Selfies and Social Media</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11246923" y="1994904"/>
            <a:ext cx="10515600" cy="4629517"/>
          </a:xfrm>
        </p:spPr>
        <p:txBody>
          <a:bodyPr>
            <a:normAutofit/>
          </a:bodyPr>
          <a:lstStyle/>
          <a:p>
            <a:pPr>
              <a:lnSpc>
                <a:spcPct val="100000"/>
              </a:lnSpc>
            </a:pPr>
            <a:endParaRPr lang="en-AU" sz="2600" i="1" dirty="0"/>
          </a:p>
          <a:p>
            <a:endParaRPr lang="en-AU" dirty="0"/>
          </a:p>
          <a:p>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6" name="Rectangle 5">
            <a:extLst>
              <a:ext uri="{FF2B5EF4-FFF2-40B4-BE49-F238E27FC236}">
                <a16:creationId xmlns:a16="http://schemas.microsoft.com/office/drawing/2014/main" id="{B284B762-164C-48A0-99B9-503FB908B97F}"/>
              </a:ext>
            </a:extLst>
          </p:cNvPr>
          <p:cNvSpPr/>
          <p:nvPr/>
        </p:nvSpPr>
        <p:spPr>
          <a:xfrm>
            <a:off x="592175" y="992110"/>
            <a:ext cx="11006790" cy="461665"/>
          </a:xfrm>
          <a:prstGeom prst="rect">
            <a:avLst/>
          </a:prstGeom>
        </p:spPr>
        <p:txBody>
          <a:bodyPr wrap="square">
            <a:spAutoFit/>
          </a:bodyPr>
          <a:lstStyle/>
          <a:p>
            <a:r>
              <a:rPr lang="en-AU" sz="2400" dirty="0"/>
              <a:t> </a:t>
            </a:r>
          </a:p>
        </p:txBody>
      </p:sp>
      <p:sp>
        <p:nvSpPr>
          <p:cNvPr id="7" name="Rectangle 6">
            <a:extLst>
              <a:ext uri="{FF2B5EF4-FFF2-40B4-BE49-F238E27FC236}">
                <a16:creationId xmlns:a16="http://schemas.microsoft.com/office/drawing/2014/main" id="{61E04D31-B34F-476A-B386-95FD0BA27E69}"/>
              </a:ext>
            </a:extLst>
          </p:cNvPr>
          <p:cNvSpPr/>
          <p:nvPr/>
        </p:nvSpPr>
        <p:spPr>
          <a:xfrm>
            <a:off x="1507126" y="1155509"/>
            <a:ext cx="9176887" cy="3970318"/>
          </a:xfrm>
          <a:prstGeom prst="rect">
            <a:avLst/>
          </a:prstGeom>
        </p:spPr>
        <p:txBody>
          <a:bodyPr wrap="square">
            <a:spAutoFit/>
          </a:bodyPr>
          <a:lstStyle/>
          <a:p>
            <a:pPr algn="just"/>
            <a:r>
              <a:rPr lang="en-AU" sz="2800" dirty="0"/>
              <a:t>Posting selfies may help to:</a:t>
            </a:r>
          </a:p>
          <a:p>
            <a:pPr marL="457200" indent="-457200" algn="just">
              <a:buFont typeface="Arial" panose="020B0604020202020204" pitchFamily="34" charset="0"/>
              <a:buChar char="•"/>
            </a:pPr>
            <a:r>
              <a:rPr lang="en-AU" sz="2800" dirty="0"/>
              <a:t> boost an individual’s confidence by showing others how ‘awesome’ they are; </a:t>
            </a:r>
          </a:p>
          <a:p>
            <a:pPr marL="457200" indent="-457200" algn="just">
              <a:buFont typeface="Arial" panose="020B0604020202020204" pitchFamily="34" charset="0"/>
              <a:buChar char="•"/>
            </a:pPr>
            <a:r>
              <a:rPr lang="en-AU" sz="2800" dirty="0"/>
              <a:t>offer proof of an exciting life; </a:t>
            </a:r>
          </a:p>
          <a:p>
            <a:pPr marL="457200" indent="-457200" algn="just">
              <a:buFont typeface="Arial" panose="020B0604020202020204" pitchFamily="34" charset="0"/>
              <a:buChar char="•"/>
            </a:pPr>
            <a:r>
              <a:rPr lang="en-AU" sz="2800" dirty="0"/>
              <a:t>expressing an individual’s mood; </a:t>
            </a:r>
          </a:p>
          <a:p>
            <a:pPr marL="457200" indent="-457200" algn="just">
              <a:buFont typeface="Arial" panose="020B0604020202020204" pitchFamily="34" charset="0"/>
              <a:buChar char="•"/>
            </a:pPr>
            <a:r>
              <a:rPr lang="en-AU" sz="2800" dirty="0"/>
              <a:t>help preserve important memories; </a:t>
            </a:r>
          </a:p>
          <a:p>
            <a:pPr marL="457200" indent="-457200" algn="just">
              <a:buFont typeface="Arial" panose="020B0604020202020204" pitchFamily="34" charset="0"/>
              <a:buChar char="•"/>
            </a:pPr>
            <a:r>
              <a:rPr lang="en-AU" sz="2800" dirty="0"/>
              <a:t>share important experiences; </a:t>
            </a:r>
          </a:p>
          <a:p>
            <a:pPr marL="457200" indent="-457200" algn="just">
              <a:buFont typeface="Arial" panose="020B0604020202020204" pitchFamily="34" charset="0"/>
              <a:buChar char="•"/>
            </a:pPr>
            <a:r>
              <a:rPr lang="en-AU" sz="2800" dirty="0"/>
              <a:t>demonstrate the individual’s unique experiences and show personal beauty and attractiveness (</a:t>
            </a:r>
            <a:r>
              <a:rPr lang="en-AU" sz="2800" dirty="0" err="1"/>
              <a:t>Weigold</a:t>
            </a:r>
            <a:r>
              <a:rPr lang="en-AU" sz="2800" dirty="0"/>
              <a:t>, 2018).</a:t>
            </a:r>
          </a:p>
        </p:txBody>
      </p:sp>
      <p:sp>
        <p:nvSpPr>
          <p:cNvPr id="8" name="Rectangle 7">
            <a:extLst>
              <a:ext uri="{FF2B5EF4-FFF2-40B4-BE49-F238E27FC236}">
                <a16:creationId xmlns:a16="http://schemas.microsoft.com/office/drawing/2014/main" id="{F3E56938-6CD9-499A-87F7-E2855A50242E}"/>
              </a:ext>
            </a:extLst>
          </p:cNvPr>
          <p:cNvSpPr/>
          <p:nvPr/>
        </p:nvSpPr>
        <p:spPr>
          <a:xfrm>
            <a:off x="592175" y="719832"/>
            <a:ext cx="10891807" cy="461665"/>
          </a:xfrm>
          <a:prstGeom prst="rect">
            <a:avLst/>
          </a:prstGeom>
        </p:spPr>
        <p:txBody>
          <a:bodyPr wrap="square">
            <a:spAutoFit/>
          </a:bodyPr>
          <a:lstStyle/>
          <a:p>
            <a:endParaRPr lang="en-AU" sz="2400" dirty="0"/>
          </a:p>
        </p:txBody>
      </p:sp>
    </p:spTree>
    <p:extLst>
      <p:ext uri="{BB962C8B-B14F-4D97-AF65-F5344CB8AC3E}">
        <p14:creationId xmlns:p14="http://schemas.microsoft.com/office/powerpoint/2010/main" val="26633404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731323" y="132948"/>
            <a:ext cx="10515600" cy="715530"/>
          </a:xfrm>
        </p:spPr>
        <p:txBody>
          <a:bodyPr/>
          <a:lstStyle/>
          <a:p>
            <a:r>
              <a:rPr lang="en-AU" b="1" dirty="0">
                <a:latin typeface="+mn-lt"/>
              </a:rPr>
              <a:t>The Bucket List, Selfies and Social Media</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11246923" y="1994904"/>
            <a:ext cx="10515600" cy="4629517"/>
          </a:xfrm>
        </p:spPr>
        <p:txBody>
          <a:bodyPr>
            <a:normAutofit/>
          </a:bodyPr>
          <a:lstStyle/>
          <a:p>
            <a:pPr>
              <a:lnSpc>
                <a:spcPct val="100000"/>
              </a:lnSpc>
            </a:pPr>
            <a:endParaRPr lang="en-AU" sz="2600" i="1" dirty="0"/>
          </a:p>
          <a:p>
            <a:endParaRPr lang="en-AU" dirty="0"/>
          </a:p>
          <a:p>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6" name="Rectangle 5">
            <a:extLst>
              <a:ext uri="{FF2B5EF4-FFF2-40B4-BE49-F238E27FC236}">
                <a16:creationId xmlns:a16="http://schemas.microsoft.com/office/drawing/2014/main" id="{B284B762-164C-48A0-99B9-503FB908B97F}"/>
              </a:ext>
            </a:extLst>
          </p:cNvPr>
          <p:cNvSpPr/>
          <p:nvPr/>
        </p:nvSpPr>
        <p:spPr>
          <a:xfrm>
            <a:off x="592175" y="992110"/>
            <a:ext cx="11006790" cy="461665"/>
          </a:xfrm>
          <a:prstGeom prst="rect">
            <a:avLst/>
          </a:prstGeom>
        </p:spPr>
        <p:txBody>
          <a:bodyPr wrap="square">
            <a:spAutoFit/>
          </a:bodyPr>
          <a:lstStyle/>
          <a:p>
            <a:r>
              <a:rPr lang="en-AU" sz="2400" dirty="0"/>
              <a:t> </a:t>
            </a:r>
          </a:p>
        </p:txBody>
      </p:sp>
      <p:sp>
        <p:nvSpPr>
          <p:cNvPr id="7" name="Rectangle 6">
            <a:extLst>
              <a:ext uri="{FF2B5EF4-FFF2-40B4-BE49-F238E27FC236}">
                <a16:creationId xmlns:a16="http://schemas.microsoft.com/office/drawing/2014/main" id="{61E04D31-B34F-476A-B386-95FD0BA27E69}"/>
              </a:ext>
            </a:extLst>
          </p:cNvPr>
          <p:cNvSpPr/>
          <p:nvPr/>
        </p:nvSpPr>
        <p:spPr>
          <a:xfrm>
            <a:off x="1507126" y="1155509"/>
            <a:ext cx="9176887" cy="4401205"/>
          </a:xfrm>
          <a:prstGeom prst="rect">
            <a:avLst/>
          </a:prstGeom>
        </p:spPr>
        <p:txBody>
          <a:bodyPr wrap="square">
            <a:spAutoFit/>
          </a:bodyPr>
          <a:lstStyle/>
          <a:p>
            <a:pPr algn="just"/>
            <a:r>
              <a:rPr lang="en-AU" sz="2800" dirty="0"/>
              <a:t>Social comparison theory </a:t>
            </a:r>
          </a:p>
          <a:p>
            <a:pPr marL="457200" indent="-457200" algn="just">
              <a:buFont typeface="Arial" panose="020B0604020202020204" pitchFamily="34" charset="0"/>
              <a:buChar char="•"/>
            </a:pPr>
            <a:r>
              <a:rPr lang="en-AU" sz="2800" dirty="0"/>
              <a:t>people have an innate drive to evaluate themselves in comparison with others to;</a:t>
            </a:r>
          </a:p>
          <a:p>
            <a:pPr marL="457200" indent="-457200" algn="just">
              <a:buFont typeface="Arial" panose="020B0604020202020204" pitchFamily="34" charset="0"/>
              <a:buChar char="•"/>
            </a:pPr>
            <a:r>
              <a:rPr lang="en-AU" sz="2800" dirty="0"/>
              <a:t> improve how we feel about ourselves (self-enhancement); </a:t>
            </a:r>
          </a:p>
          <a:p>
            <a:pPr marL="457200" indent="-457200" algn="just">
              <a:buFont typeface="Arial" panose="020B0604020202020204" pitchFamily="34" charset="0"/>
              <a:buChar char="•"/>
            </a:pPr>
            <a:r>
              <a:rPr lang="en-AU" sz="2800" dirty="0"/>
              <a:t>evaluate ourselves (self-evaluation); </a:t>
            </a:r>
          </a:p>
          <a:p>
            <a:pPr marL="457200" indent="-457200" algn="just">
              <a:buFont typeface="Arial" panose="020B0604020202020204" pitchFamily="34" charset="0"/>
              <a:buChar char="•"/>
            </a:pPr>
            <a:r>
              <a:rPr lang="en-AU" sz="2800" dirty="0"/>
              <a:t>prove we really are the way we think we are (self-verification); and, </a:t>
            </a:r>
          </a:p>
          <a:p>
            <a:pPr marL="457200" indent="-457200" algn="just">
              <a:buFont typeface="Arial" panose="020B0604020202020204" pitchFamily="34" charset="0"/>
              <a:buChar char="•"/>
            </a:pPr>
            <a:r>
              <a:rPr lang="en-AU" sz="2800" dirty="0"/>
              <a:t>become better than we are (self-improvement). (Festinger (1954) </a:t>
            </a:r>
          </a:p>
          <a:p>
            <a:pPr algn="just"/>
            <a:endParaRPr lang="en-AU" sz="2800" dirty="0"/>
          </a:p>
        </p:txBody>
      </p:sp>
      <p:sp>
        <p:nvSpPr>
          <p:cNvPr id="8" name="Rectangle 7">
            <a:extLst>
              <a:ext uri="{FF2B5EF4-FFF2-40B4-BE49-F238E27FC236}">
                <a16:creationId xmlns:a16="http://schemas.microsoft.com/office/drawing/2014/main" id="{F3E56938-6CD9-499A-87F7-E2855A50242E}"/>
              </a:ext>
            </a:extLst>
          </p:cNvPr>
          <p:cNvSpPr/>
          <p:nvPr/>
        </p:nvSpPr>
        <p:spPr>
          <a:xfrm>
            <a:off x="592175" y="719832"/>
            <a:ext cx="10891807" cy="461665"/>
          </a:xfrm>
          <a:prstGeom prst="rect">
            <a:avLst/>
          </a:prstGeom>
        </p:spPr>
        <p:txBody>
          <a:bodyPr wrap="square">
            <a:spAutoFit/>
          </a:bodyPr>
          <a:lstStyle/>
          <a:p>
            <a:endParaRPr lang="en-AU" sz="2400" dirty="0"/>
          </a:p>
        </p:txBody>
      </p:sp>
    </p:spTree>
    <p:extLst>
      <p:ext uri="{BB962C8B-B14F-4D97-AF65-F5344CB8AC3E}">
        <p14:creationId xmlns:p14="http://schemas.microsoft.com/office/powerpoint/2010/main" val="16806882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731323" y="132948"/>
            <a:ext cx="10515600" cy="715530"/>
          </a:xfrm>
        </p:spPr>
        <p:txBody>
          <a:bodyPr/>
          <a:lstStyle/>
          <a:p>
            <a:r>
              <a:rPr lang="en-AU" b="1" dirty="0">
                <a:latin typeface="+mn-lt"/>
              </a:rPr>
              <a:t>Instagram and </a:t>
            </a:r>
            <a:r>
              <a:rPr lang="en-AU" b="1" dirty="0" err="1">
                <a:latin typeface="+mn-lt"/>
              </a:rPr>
              <a:t>Overtourism</a:t>
            </a:r>
            <a:endParaRPr lang="en-AU" b="1" dirty="0">
              <a:latin typeface="+mn-lt"/>
            </a:endParaRP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11246923" y="1994904"/>
            <a:ext cx="10515600" cy="4629517"/>
          </a:xfrm>
        </p:spPr>
        <p:txBody>
          <a:bodyPr>
            <a:normAutofit/>
          </a:bodyPr>
          <a:lstStyle/>
          <a:p>
            <a:pPr>
              <a:lnSpc>
                <a:spcPct val="100000"/>
              </a:lnSpc>
            </a:pPr>
            <a:endParaRPr lang="en-AU" sz="2600" i="1" dirty="0"/>
          </a:p>
          <a:p>
            <a:endParaRPr lang="en-AU" dirty="0"/>
          </a:p>
          <a:p>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6" name="Rectangle 5">
            <a:extLst>
              <a:ext uri="{FF2B5EF4-FFF2-40B4-BE49-F238E27FC236}">
                <a16:creationId xmlns:a16="http://schemas.microsoft.com/office/drawing/2014/main" id="{B284B762-164C-48A0-99B9-503FB908B97F}"/>
              </a:ext>
            </a:extLst>
          </p:cNvPr>
          <p:cNvSpPr/>
          <p:nvPr/>
        </p:nvSpPr>
        <p:spPr>
          <a:xfrm>
            <a:off x="477192" y="895703"/>
            <a:ext cx="11006790" cy="461665"/>
          </a:xfrm>
          <a:prstGeom prst="rect">
            <a:avLst/>
          </a:prstGeom>
        </p:spPr>
        <p:txBody>
          <a:bodyPr wrap="square">
            <a:spAutoFit/>
          </a:bodyPr>
          <a:lstStyle/>
          <a:p>
            <a:r>
              <a:rPr lang="en-AU" sz="2400" dirty="0"/>
              <a:t> </a:t>
            </a:r>
          </a:p>
        </p:txBody>
      </p:sp>
      <p:sp>
        <p:nvSpPr>
          <p:cNvPr id="8" name="Rectangle 7">
            <a:extLst>
              <a:ext uri="{FF2B5EF4-FFF2-40B4-BE49-F238E27FC236}">
                <a16:creationId xmlns:a16="http://schemas.microsoft.com/office/drawing/2014/main" id="{F3E56938-6CD9-499A-87F7-E2855A50242E}"/>
              </a:ext>
            </a:extLst>
          </p:cNvPr>
          <p:cNvSpPr/>
          <p:nvPr/>
        </p:nvSpPr>
        <p:spPr>
          <a:xfrm>
            <a:off x="592175" y="1124894"/>
            <a:ext cx="10891807" cy="4401205"/>
          </a:xfrm>
          <a:prstGeom prst="rect">
            <a:avLst/>
          </a:prstGeom>
        </p:spPr>
        <p:txBody>
          <a:bodyPr wrap="square">
            <a:spAutoFit/>
          </a:bodyPr>
          <a:lstStyle/>
          <a:p>
            <a:pPr marL="457200" indent="-457200">
              <a:buFont typeface="Arial" panose="020B0604020202020204" pitchFamily="34" charset="0"/>
              <a:buChar char="•"/>
            </a:pPr>
            <a:r>
              <a:rPr lang="en-AU" sz="2800" dirty="0"/>
              <a:t>Instagram, as an image-based platform uses hashtags as a way of ‘creating connections and community by tagging images with keywords that will appeal to niche demographics’ (Swan, 2019). </a:t>
            </a:r>
          </a:p>
          <a:p>
            <a:pPr marL="457200" indent="-457200">
              <a:buFont typeface="Arial" panose="020B0604020202020204" pitchFamily="34" charset="0"/>
              <a:buChar char="•"/>
            </a:pPr>
            <a:endParaRPr lang="en-AU" sz="2800" dirty="0"/>
          </a:p>
          <a:p>
            <a:pPr marL="457200" indent="-457200">
              <a:buFont typeface="Arial" panose="020B0604020202020204" pitchFamily="34" charset="0"/>
              <a:buChar char="•"/>
            </a:pPr>
            <a:r>
              <a:rPr lang="en-AU" sz="2800" dirty="0"/>
              <a:t>When Instagram users take photographs of tourist attractions and destinations it can also inspire tens of thousands of Instagrammers to try to capture the exact same image (O’Connor, 2019) </a:t>
            </a:r>
          </a:p>
          <a:p>
            <a:pPr marL="457200" indent="-457200">
              <a:buFont typeface="Arial" panose="020B0604020202020204" pitchFamily="34" charset="0"/>
              <a:buChar char="•"/>
            </a:pPr>
            <a:endParaRPr lang="en-AU" sz="2800" dirty="0"/>
          </a:p>
          <a:p>
            <a:pPr marL="457200" indent="-457200">
              <a:buFont typeface="Arial" panose="020B0604020202020204" pitchFamily="34" charset="0"/>
              <a:buChar char="•"/>
            </a:pPr>
            <a:r>
              <a:rPr lang="en-AU" sz="2800" dirty="0"/>
              <a:t>This has intensified the desire of travellers to show they visit locations with celebrity status (Financial Times, 2019). </a:t>
            </a:r>
          </a:p>
        </p:txBody>
      </p:sp>
    </p:spTree>
    <p:extLst>
      <p:ext uri="{BB962C8B-B14F-4D97-AF65-F5344CB8AC3E}">
        <p14:creationId xmlns:p14="http://schemas.microsoft.com/office/powerpoint/2010/main" val="4003863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731323" y="132948"/>
            <a:ext cx="10515600" cy="715530"/>
          </a:xfrm>
        </p:spPr>
        <p:txBody>
          <a:bodyPr/>
          <a:lstStyle/>
          <a:p>
            <a:r>
              <a:rPr lang="en-AU" b="1" dirty="0">
                <a:latin typeface="+mn-lt"/>
              </a:rPr>
              <a:t>Instagram and </a:t>
            </a:r>
            <a:r>
              <a:rPr lang="en-AU" b="1" dirty="0" err="1">
                <a:latin typeface="+mn-lt"/>
              </a:rPr>
              <a:t>Overtourism</a:t>
            </a:r>
            <a:endParaRPr lang="en-AU" b="1" dirty="0">
              <a:latin typeface="+mn-lt"/>
            </a:endParaRP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11246923" y="1994904"/>
            <a:ext cx="10515600" cy="4629517"/>
          </a:xfrm>
        </p:spPr>
        <p:txBody>
          <a:bodyPr>
            <a:normAutofit/>
          </a:bodyPr>
          <a:lstStyle/>
          <a:p>
            <a:pPr>
              <a:lnSpc>
                <a:spcPct val="100000"/>
              </a:lnSpc>
            </a:pPr>
            <a:endParaRPr lang="en-AU" sz="2600" i="1" dirty="0"/>
          </a:p>
          <a:p>
            <a:endParaRPr lang="en-AU" dirty="0"/>
          </a:p>
          <a:p>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6" name="Rectangle 5">
            <a:extLst>
              <a:ext uri="{FF2B5EF4-FFF2-40B4-BE49-F238E27FC236}">
                <a16:creationId xmlns:a16="http://schemas.microsoft.com/office/drawing/2014/main" id="{B284B762-164C-48A0-99B9-503FB908B97F}"/>
              </a:ext>
            </a:extLst>
          </p:cNvPr>
          <p:cNvSpPr/>
          <p:nvPr/>
        </p:nvSpPr>
        <p:spPr>
          <a:xfrm>
            <a:off x="477192" y="895703"/>
            <a:ext cx="11006790" cy="5632311"/>
          </a:xfrm>
          <a:prstGeom prst="rect">
            <a:avLst/>
          </a:prstGeom>
        </p:spPr>
        <p:txBody>
          <a:bodyPr wrap="square">
            <a:spAutoFit/>
          </a:bodyPr>
          <a:lstStyle/>
          <a:p>
            <a:r>
              <a:rPr lang="en-AU" sz="2400" dirty="0"/>
              <a:t>While the internet might have been expected to introduce world travellers to new and dispersed destinations, it appears to be helping to funnel them into a smaller number of must-see hotspots (Macintyre, 2019). </a:t>
            </a:r>
          </a:p>
          <a:p>
            <a:endParaRPr lang="en-AU" sz="2400" dirty="0"/>
          </a:p>
          <a:p>
            <a:r>
              <a:rPr lang="en-AU" sz="2400" dirty="0"/>
              <a:t>To cater for demand:</a:t>
            </a:r>
          </a:p>
          <a:p>
            <a:pPr marL="342900" indent="-342900">
              <a:buFont typeface="Arial" panose="020B0604020202020204" pitchFamily="34" charset="0"/>
              <a:buChar char="•"/>
            </a:pPr>
            <a:r>
              <a:rPr lang="en-AU" sz="2400" dirty="0"/>
              <a:t> some tourist operators have developed an Insta-friendly sites to help tourists seeking the best shots of their holidays for their social feeds (Ross, 2019). </a:t>
            </a:r>
          </a:p>
          <a:p>
            <a:endParaRPr lang="en-AU" sz="2400" dirty="0"/>
          </a:p>
          <a:p>
            <a:r>
              <a:rPr lang="en-AU" sz="2400" dirty="0"/>
              <a:t>Hotel designers include Insta-friendly features, such as:</a:t>
            </a:r>
          </a:p>
          <a:p>
            <a:pPr marL="342900" indent="-342900">
              <a:buFont typeface="Arial" panose="020B0604020202020204" pitchFamily="34" charset="0"/>
              <a:buChar char="•"/>
            </a:pPr>
            <a:r>
              <a:rPr lang="en-AU" sz="2400" dirty="0"/>
              <a:t>an eye-catching mural, </a:t>
            </a:r>
          </a:p>
          <a:p>
            <a:pPr marL="342900" indent="-342900">
              <a:buFont typeface="Arial" panose="020B0604020202020204" pitchFamily="34" charset="0"/>
              <a:buChar char="•"/>
            </a:pPr>
            <a:r>
              <a:rPr lang="en-AU" sz="2400" dirty="0"/>
              <a:t>a hot tub with a view, </a:t>
            </a:r>
          </a:p>
          <a:p>
            <a:pPr marL="342900" indent="-342900">
              <a:buFont typeface="Arial" panose="020B0604020202020204" pitchFamily="34" charset="0"/>
              <a:buChar char="•"/>
            </a:pPr>
            <a:r>
              <a:rPr lang="en-AU" sz="2400" dirty="0"/>
              <a:t>an infinity pool with colour-changing lights, </a:t>
            </a:r>
          </a:p>
          <a:p>
            <a:pPr marL="342900" indent="-342900">
              <a:buFont typeface="Arial" panose="020B0604020202020204" pitchFamily="34" charset="0"/>
              <a:buChar char="•"/>
            </a:pPr>
            <a:r>
              <a:rPr lang="en-AU" sz="2400" dirty="0"/>
              <a:t>an aquarium bar, </a:t>
            </a:r>
          </a:p>
          <a:p>
            <a:pPr marL="342900" indent="-342900">
              <a:buFont typeface="Arial" panose="020B0604020202020204" pitchFamily="34" charset="0"/>
              <a:buChar char="•"/>
            </a:pPr>
            <a:r>
              <a:rPr lang="en-AU" sz="2400" dirty="0"/>
              <a:t>minimalist white decor and sunset </a:t>
            </a:r>
          </a:p>
          <a:p>
            <a:pPr marL="342900" indent="-342900">
              <a:buFont typeface="Arial" panose="020B0604020202020204" pitchFamily="34" charset="0"/>
              <a:buChar char="•"/>
            </a:pPr>
            <a:r>
              <a:rPr lang="en-AU" sz="2400" dirty="0"/>
              <a:t>views to ensure the location is irresistibly photogenic (O’Connor, 2019). </a:t>
            </a:r>
          </a:p>
        </p:txBody>
      </p:sp>
    </p:spTree>
    <p:extLst>
      <p:ext uri="{BB962C8B-B14F-4D97-AF65-F5344CB8AC3E}">
        <p14:creationId xmlns:p14="http://schemas.microsoft.com/office/powerpoint/2010/main" val="33641195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731323" y="132948"/>
            <a:ext cx="10515600" cy="715530"/>
          </a:xfrm>
        </p:spPr>
        <p:txBody>
          <a:bodyPr/>
          <a:lstStyle/>
          <a:p>
            <a:r>
              <a:rPr lang="en-AU" b="1" dirty="0">
                <a:latin typeface="+mn-lt"/>
              </a:rPr>
              <a:t>Instagram and </a:t>
            </a:r>
            <a:r>
              <a:rPr lang="en-AU" b="1" dirty="0" err="1">
                <a:latin typeface="+mn-lt"/>
              </a:rPr>
              <a:t>Overtourism</a:t>
            </a:r>
            <a:endParaRPr lang="en-AU" b="1" dirty="0">
              <a:latin typeface="+mn-lt"/>
            </a:endParaRP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11246923" y="1994904"/>
            <a:ext cx="10515600" cy="4629517"/>
          </a:xfrm>
        </p:spPr>
        <p:txBody>
          <a:bodyPr>
            <a:normAutofit/>
          </a:bodyPr>
          <a:lstStyle/>
          <a:p>
            <a:pPr>
              <a:lnSpc>
                <a:spcPct val="100000"/>
              </a:lnSpc>
            </a:pPr>
            <a:endParaRPr lang="en-AU" sz="2600" i="1" dirty="0"/>
          </a:p>
          <a:p>
            <a:endParaRPr lang="en-AU" dirty="0"/>
          </a:p>
          <a:p>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5" name="Rectangle 4">
            <a:extLst>
              <a:ext uri="{FF2B5EF4-FFF2-40B4-BE49-F238E27FC236}">
                <a16:creationId xmlns:a16="http://schemas.microsoft.com/office/drawing/2014/main" id="{84749FA9-6E77-47CF-AD8B-E22477BA48EE}"/>
              </a:ext>
            </a:extLst>
          </p:cNvPr>
          <p:cNvSpPr/>
          <p:nvPr/>
        </p:nvSpPr>
        <p:spPr>
          <a:xfrm>
            <a:off x="856343" y="1117741"/>
            <a:ext cx="10515600" cy="3108543"/>
          </a:xfrm>
          <a:prstGeom prst="rect">
            <a:avLst/>
          </a:prstGeom>
        </p:spPr>
        <p:txBody>
          <a:bodyPr wrap="square">
            <a:spAutoFit/>
          </a:bodyPr>
          <a:lstStyle/>
          <a:p>
            <a:r>
              <a:rPr lang="en-AU" sz="2800" dirty="0"/>
              <a:t>The term ‘</a:t>
            </a:r>
            <a:r>
              <a:rPr lang="en-AU" sz="2800" dirty="0" err="1"/>
              <a:t>overtourism</a:t>
            </a:r>
            <a:r>
              <a:rPr lang="en-AU" sz="2800" dirty="0"/>
              <a:t>’ applies where local people or tourists feel that a place is visited by too many tourists and that this changes its character, causing the location to lose authenticity. </a:t>
            </a:r>
          </a:p>
          <a:p>
            <a:endParaRPr lang="en-AU" sz="2800" dirty="0"/>
          </a:p>
          <a:p>
            <a:r>
              <a:rPr lang="en-AU" sz="2800" dirty="0"/>
              <a:t>The term is new to the tourism literature, but the concept is not and is used to describe the consequences of tourism in some destinations (</a:t>
            </a:r>
            <a:r>
              <a:rPr lang="en-AU" sz="2800" dirty="0" err="1"/>
              <a:t>Capocchi</a:t>
            </a:r>
            <a:r>
              <a:rPr lang="en-AU" sz="2800" dirty="0"/>
              <a:t> et al., 2019).</a:t>
            </a:r>
          </a:p>
        </p:txBody>
      </p:sp>
    </p:spTree>
    <p:extLst>
      <p:ext uri="{BB962C8B-B14F-4D97-AF65-F5344CB8AC3E}">
        <p14:creationId xmlns:p14="http://schemas.microsoft.com/office/powerpoint/2010/main" val="3185361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5"/>
            <a:ext cx="10515600" cy="974135"/>
          </a:xfrm>
        </p:spPr>
        <p:txBody>
          <a:bodyPr/>
          <a:lstStyle/>
          <a:p>
            <a:r>
              <a:rPr lang="en-AU" b="1" dirty="0">
                <a:latin typeface="+mn-lt"/>
              </a:rPr>
              <a:t>Introduction</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normAutofit/>
          </a:bodyPr>
          <a:lstStyle/>
          <a:p>
            <a:pPr lvl="1"/>
            <a:r>
              <a:rPr lang="en-AU" sz="2800" dirty="0"/>
              <a:t>Attractions are arguably the most important component in the tourism system and could be described as the main pull factor for tourists to travel to particular destinations </a:t>
            </a:r>
          </a:p>
          <a:p>
            <a:pPr marL="457200" lvl="1" indent="0">
              <a:buNone/>
            </a:pPr>
            <a:r>
              <a:rPr lang="en-AU" sz="2800" dirty="0"/>
              <a:t>(Dann, 1981). </a:t>
            </a:r>
          </a:p>
          <a:p>
            <a:pPr lvl="1"/>
            <a:endParaRPr lang="en-AU" sz="2800" dirty="0"/>
          </a:p>
          <a:p>
            <a:pPr lvl="1"/>
            <a:r>
              <a:rPr lang="en-AU" sz="2800" dirty="0"/>
              <a:t>Since attractions are the core of the tourism product, if there were no attractions then tourism as we know it would not exist </a:t>
            </a:r>
          </a:p>
          <a:p>
            <a:pPr marL="457200" lvl="1" indent="0">
              <a:buNone/>
            </a:pPr>
            <a:r>
              <a:rPr lang="en-AU" sz="2800" dirty="0"/>
              <a:t>(</a:t>
            </a:r>
            <a:r>
              <a:rPr lang="en-AU" sz="2800" dirty="0" err="1"/>
              <a:t>Swarbrooke</a:t>
            </a:r>
            <a:r>
              <a:rPr lang="en-AU" sz="2800" dirty="0"/>
              <a:t>, 2012). </a:t>
            </a:r>
          </a:p>
          <a:p>
            <a:endParaRPr lang="en-AU" sz="3200" dirty="0"/>
          </a:p>
          <a:p>
            <a:endParaRPr lang="en-AU" sz="3200"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5" name="Rectangle 4">
            <a:extLst>
              <a:ext uri="{FF2B5EF4-FFF2-40B4-BE49-F238E27FC236}">
                <a16:creationId xmlns:a16="http://schemas.microsoft.com/office/drawing/2014/main" id="{BC9FD983-D502-4128-8E40-B0B30A5087A8}"/>
              </a:ext>
            </a:extLst>
          </p:cNvPr>
          <p:cNvSpPr/>
          <p:nvPr/>
        </p:nvSpPr>
        <p:spPr>
          <a:xfrm>
            <a:off x="990600" y="1518647"/>
            <a:ext cx="10515600" cy="646331"/>
          </a:xfrm>
          <a:prstGeom prst="rect">
            <a:avLst/>
          </a:prstGeom>
        </p:spPr>
        <p:txBody>
          <a:bodyPr wrap="square">
            <a:spAutoFit/>
          </a:bodyPr>
          <a:lstStyle/>
          <a:p>
            <a:br>
              <a:rPr lang="en-AU" dirty="0"/>
            </a:br>
            <a:endParaRPr lang="en-AU" dirty="0"/>
          </a:p>
        </p:txBody>
      </p:sp>
    </p:spTree>
    <p:extLst>
      <p:ext uri="{BB962C8B-B14F-4D97-AF65-F5344CB8AC3E}">
        <p14:creationId xmlns:p14="http://schemas.microsoft.com/office/powerpoint/2010/main" val="32653919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731323" y="132948"/>
            <a:ext cx="10515600" cy="715530"/>
          </a:xfrm>
        </p:spPr>
        <p:txBody>
          <a:bodyPr/>
          <a:lstStyle/>
          <a:p>
            <a:r>
              <a:rPr lang="en-AU" b="1" dirty="0">
                <a:latin typeface="+mn-lt"/>
              </a:rPr>
              <a:t>Instagram and </a:t>
            </a:r>
            <a:r>
              <a:rPr lang="en-AU" b="1" dirty="0" err="1">
                <a:latin typeface="+mn-lt"/>
              </a:rPr>
              <a:t>Overtourism</a:t>
            </a:r>
            <a:endParaRPr lang="en-AU" b="1" dirty="0">
              <a:latin typeface="+mn-lt"/>
            </a:endParaRP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graphicFrame>
        <p:nvGraphicFramePr>
          <p:cNvPr id="11" name="Table 10">
            <a:extLst>
              <a:ext uri="{FF2B5EF4-FFF2-40B4-BE49-F238E27FC236}">
                <a16:creationId xmlns:a16="http://schemas.microsoft.com/office/drawing/2014/main" id="{824FCA92-8741-42AB-922F-93CF6941AB2F}"/>
              </a:ext>
            </a:extLst>
          </p:cNvPr>
          <p:cNvGraphicFramePr>
            <a:graphicFrameLocks noGrp="1"/>
          </p:cNvGraphicFramePr>
          <p:nvPr>
            <p:extLst>
              <p:ext uri="{D42A27DB-BD31-4B8C-83A1-F6EECF244321}">
                <p14:modId xmlns:p14="http://schemas.microsoft.com/office/powerpoint/2010/main" val="225525906"/>
              </p:ext>
            </p:extLst>
          </p:nvPr>
        </p:nvGraphicFramePr>
        <p:xfrm>
          <a:off x="1514763" y="1564008"/>
          <a:ext cx="3860800" cy="4189563"/>
        </p:xfrm>
        <a:graphic>
          <a:graphicData uri="http://schemas.openxmlformats.org/drawingml/2006/table">
            <a:tbl>
              <a:tblPr/>
              <a:tblGrid>
                <a:gridCol w="3860800">
                  <a:extLst>
                    <a:ext uri="{9D8B030D-6E8A-4147-A177-3AD203B41FA5}">
                      <a16:colId xmlns:a16="http://schemas.microsoft.com/office/drawing/2014/main" val="4154197179"/>
                    </a:ext>
                  </a:extLst>
                </a:gridCol>
              </a:tblGrid>
              <a:tr h="471961">
                <a:tc>
                  <a:txBody>
                    <a:bodyPr/>
                    <a:lstStyle/>
                    <a:p>
                      <a:pPr rtl="0" fontAlgn="t">
                        <a:spcBef>
                          <a:spcPts val="0"/>
                        </a:spcBef>
                        <a:spcAft>
                          <a:spcPts val="0"/>
                        </a:spcAft>
                      </a:pPr>
                      <a:r>
                        <a:rPr lang="en-AU" sz="2000" b="0" i="0" u="none" strike="noStrike" dirty="0">
                          <a:solidFill>
                            <a:srgbClr val="000000"/>
                          </a:solidFill>
                          <a:effectLst/>
                          <a:latin typeface="Calibri" panose="020F0502020204030204" pitchFamily="34" charset="0"/>
                        </a:rPr>
                        <a:t>Amsterdam, Netherlands </a:t>
                      </a:r>
                      <a:endParaRPr lang="en-AU" sz="3600" dirty="0">
                        <a:effectLst/>
                      </a:endParaRPr>
                    </a:p>
                  </a:txBody>
                  <a:tcPr marL="68580" marR="6858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9072229"/>
                  </a:ext>
                </a:extLst>
              </a:tr>
              <a:tr h="286548">
                <a:tc>
                  <a:txBody>
                    <a:bodyPr/>
                    <a:lstStyle/>
                    <a:p>
                      <a:pPr rtl="0" fontAlgn="t">
                        <a:spcBef>
                          <a:spcPts val="0"/>
                        </a:spcBef>
                        <a:spcAft>
                          <a:spcPts val="0"/>
                        </a:spcAft>
                      </a:pPr>
                      <a:r>
                        <a:rPr lang="en-AU" sz="2000" b="0" i="0" u="none" strike="noStrike">
                          <a:solidFill>
                            <a:srgbClr val="000000"/>
                          </a:solidFill>
                          <a:effectLst/>
                          <a:latin typeface="Calibri" panose="020F0502020204030204" pitchFamily="34" charset="0"/>
                        </a:rPr>
                        <a:t>Barcelona, Spain</a:t>
                      </a:r>
                      <a:endParaRPr lang="en-AU" sz="3600">
                        <a:effectLst/>
                      </a:endParaRPr>
                    </a:p>
                  </a:txBody>
                  <a:tcPr marL="68580" marR="6858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6584118"/>
                  </a:ext>
                </a:extLst>
              </a:tr>
              <a:tr h="286548">
                <a:tc>
                  <a:txBody>
                    <a:bodyPr/>
                    <a:lstStyle/>
                    <a:p>
                      <a:pPr rtl="0" fontAlgn="t">
                        <a:spcBef>
                          <a:spcPts val="0"/>
                        </a:spcBef>
                        <a:spcAft>
                          <a:spcPts val="0"/>
                        </a:spcAft>
                      </a:pPr>
                      <a:r>
                        <a:rPr lang="en-AU" sz="2000" b="0" i="0" u="none" strike="noStrike">
                          <a:solidFill>
                            <a:srgbClr val="000000"/>
                          </a:solidFill>
                          <a:effectLst/>
                          <a:latin typeface="Calibri" panose="020F0502020204030204" pitchFamily="34" charset="0"/>
                        </a:rPr>
                        <a:t>Berlin, Germany</a:t>
                      </a:r>
                      <a:endParaRPr lang="en-AU" sz="3600">
                        <a:effectLst/>
                      </a:endParaRPr>
                    </a:p>
                  </a:txBody>
                  <a:tcPr marL="68580" marR="6858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0287991"/>
                  </a:ext>
                </a:extLst>
              </a:tr>
              <a:tr h="471961">
                <a:tc>
                  <a:txBody>
                    <a:bodyPr/>
                    <a:lstStyle/>
                    <a:p>
                      <a:pPr rtl="0" fontAlgn="t">
                        <a:spcBef>
                          <a:spcPts val="0"/>
                        </a:spcBef>
                        <a:spcAft>
                          <a:spcPts val="0"/>
                        </a:spcAft>
                      </a:pPr>
                      <a:r>
                        <a:rPr lang="en-AU" sz="2000" b="0" i="0" u="none" strike="noStrike">
                          <a:solidFill>
                            <a:srgbClr val="000000"/>
                          </a:solidFill>
                          <a:effectLst/>
                          <a:latin typeface="Calibri" panose="020F0502020204030204" pitchFamily="34" charset="0"/>
                        </a:rPr>
                        <a:t>Copenhagen, Denmark</a:t>
                      </a:r>
                      <a:endParaRPr lang="en-AU" sz="3600">
                        <a:effectLst/>
                      </a:endParaRPr>
                    </a:p>
                  </a:txBody>
                  <a:tcPr marL="68580" marR="6858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7435395"/>
                  </a:ext>
                </a:extLst>
              </a:tr>
              <a:tr h="286548">
                <a:tc>
                  <a:txBody>
                    <a:bodyPr/>
                    <a:lstStyle/>
                    <a:p>
                      <a:pPr rtl="0" fontAlgn="t">
                        <a:spcBef>
                          <a:spcPts val="0"/>
                        </a:spcBef>
                        <a:spcAft>
                          <a:spcPts val="0"/>
                        </a:spcAft>
                      </a:pPr>
                      <a:r>
                        <a:rPr lang="en-AU" sz="2000" b="0" i="0" u="none" strike="noStrike">
                          <a:solidFill>
                            <a:srgbClr val="000000"/>
                          </a:solidFill>
                          <a:effectLst/>
                          <a:latin typeface="Calibri" panose="020F0502020204030204" pitchFamily="34" charset="0"/>
                        </a:rPr>
                        <a:t>Dubrovnik, Croatia</a:t>
                      </a:r>
                      <a:endParaRPr lang="en-AU" sz="3600">
                        <a:effectLst/>
                      </a:endParaRPr>
                    </a:p>
                  </a:txBody>
                  <a:tcPr marL="68580" marR="6858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7992181"/>
                  </a:ext>
                </a:extLst>
              </a:tr>
              <a:tr h="286548">
                <a:tc>
                  <a:txBody>
                    <a:bodyPr/>
                    <a:lstStyle/>
                    <a:p>
                      <a:pPr rtl="0" fontAlgn="t">
                        <a:spcBef>
                          <a:spcPts val="0"/>
                        </a:spcBef>
                        <a:spcAft>
                          <a:spcPts val="0"/>
                        </a:spcAft>
                      </a:pPr>
                      <a:r>
                        <a:rPr lang="en-AU" sz="2000" b="0" i="0" u="none" strike="noStrike">
                          <a:solidFill>
                            <a:srgbClr val="000000"/>
                          </a:solidFill>
                          <a:effectLst/>
                          <a:latin typeface="Calibri" panose="020F0502020204030204" pitchFamily="34" charset="0"/>
                        </a:rPr>
                        <a:t>Kyoto, Japan</a:t>
                      </a:r>
                      <a:endParaRPr lang="en-AU" sz="3600">
                        <a:effectLst/>
                      </a:endParaRPr>
                    </a:p>
                  </a:txBody>
                  <a:tcPr marL="68580" marR="6858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7405607"/>
                  </a:ext>
                </a:extLst>
              </a:tr>
              <a:tr h="471961">
                <a:tc>
                  <a:txBody>
                    <a:bodyPr/>
                    <a:lstStyle/>
                    <a:p>
                      <a:pPr rtl="0" fontAlgn="t">
                        <a:spcBef>
                          <a:spcPts val="0"/>
                        </a:spcBef>
                        <a:spcAft>
                          <a:spcPts val="0"/>
                        </a:spcAft>
                      </a:pPr>
                      <a:r>
                        <a:rPr lang="en-AU" sz="2000" b="0" i="0" u="none" strike="noStrike">
                          <a:solidFill>
                            <a:srgbClr val="000000"/>
                          </a:solidFill>
                          <a:effectLst/>
                          <a:latin typeface="Calibri" panose="020F0502020204030204" pitchFamily="34" charset="0"/>
                        </a:rPr>
                        <a:t>New York City, United States</a:t>
                      </a:r>
                      <a:endParaRPr lang="en-AU" sz="3600">
                        <a:effectLst/>
                      </a:endParaRPr>
                    </a:p>
                  </a:txBody>
                  <a:tcPr marL="68580" marR="6858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0103071"/>
                  </a:ext>
                </a:extLst>
              </a:tr>
              <a:tr h="286548">
                <a:tc>
                  <a:txBody>
                    <a:bodyPr/>
                    <a:lstStyle/>
                    <a:p>
                      <a:pPr rtl="0" fontAlgn="t">
                        <a:spcBef>
                          <a:spcPts val="0"/>
                        </a:spcBef>
                        <a:spcAft>
                          <a:spcPts val="0"/>
                        </a:spcAft>
                      </a:pPr>
                      <a:r>
                        <a:rPr lang="en-AU" sz="2000" b="0" i="0" u="none" strike="noStrike">
                          <a:solidFill>
                            <a:srgbClr val="000000"/>
                          </a:solidFill>
                          <a:effectLst/>
                          <a:latin typeface="Calibri" panose="020F0502020204030204" pitchFamily="34" charset="0"/>
                        </a:rPr>
                        <a:t>Paris, France</a:t>
                      </a:r>
                      <a:endParaRPr lang="en-AU" sz="3600">
                        <a:effectLst/>
                      </a:endParaRPr>
                    </a:p>
                  </a:txBody>
                  <a:tcPr marL="68580" marR="6858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4467585"/>
                  </a:ext>
                </a:extLst>
              </a:tr>
              <a:tr h="286548">
                <a:tc>
                  <a:txBody>
                    <a:bodyPr/>
                    <a:lstStyle/>
                    <a:p>
                      <a:pPr rtl="0" fontAlgn="t">
                        <a:spcBef>
                          <a:spcPts val="0"/>
                        </a:spcBef>
                        <a:spcAft>
                          <a:spcPts val="0"/>
                        </a:spcAft>
                      </a:pPr>
                      <a:r>
                        <a:rPr lang="en-AU" sz="2000" b="0" i="0" u="none" strike="noStrike">
                          <a:solidFill>
                            <a:srgbClr val="000000"/>
                          </a:solidFill>
                          <a:effectLst/>
                          <a:latin typeface="Calibri" panose="020F0502020204030204" pitchFamily="34" charset="0"/>
                        </a:rPr>
                        <a:t>Reykjavik, Iceland</a:t>
                      </a:r>
                      <a:endParaRPr lang="en-AU" sz="3600">
                        <a:effectLst/>
                      </a:endParaRPr>
                    </a:p>
                  </a:txBody>
                  <a:tcPr marL="68580" marR="6858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2268639"/>
                  </a:ext>
                </a:extLst>
              </a:tr>
              <a:tr h="286548">
                <a:tc>
                  <a:txBody>
                    <a:bodyPr/>
                    <a:lstStyle/>
                    <a:p>
                      <a:pPr rtl="0" fontAlgn="t">
                        <a:spcBef>
                          <a:spcPts val="0"/>
                        </a:spcBef>
                        <a:spcAft>
                          <a:spcPts val="0"/>
                        </a:spcAft>
                      </a:pPr>
                      <a:r>
                        <a:rPr lang="en-AU" sz="2000" b="0" i="0" u="none" strike="noStrike" dirty="0">
                          <a:solidFill>
                            <a:srgbClr val="000000"/>
                          </a:solidFill>
                          <a:effectLst/>
                          <a:latin typeface="Calibri" panose="020F0502020204030204" pitchFamily="34" charset="0"/>
                        </a:rPr>
                        <a:t>Venice, Italy</a:t>
                      </a:r>
                      <a:endParaRPr lang="en-AU" sz="3600" dirty="0">
                        <a:effectLst/>
                      </a:endParaRPr>
                    </a:p>
                  </a:txBody>
                  <a:tcPr marL="68580" marR="6858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5995207"/>
                  </a:ext>
                </a:extLst>
              </a:tr>
            </a:tbl>
          </a:graphicData>
        </a:graphic>
      </p:graphicFrame>
      <p:sp>
        <p:nvSpPr>
          <p:cNvPr id="12" name="Rectangle 3">
            <a:extLst>
              <a:ext uri="{FF2B5EF4-FFF2-40B4-BE49-F238E27FC236}">
                <a16:creationId xmlns:a16="http://schemas.microsoft.com/office/drawing/2014/main" id="{0531FC4A-055D-4245-9A22-83EB12B152FF}"/>
              </a:ext>
            </a:extLst>
          </p:cNvPr>
          <p:cNvSpPr>
            <a:spLocks noChangeArrowheads="1"/>
          </p:cNvSpPr>
          <p:nvPr/>
        </p:nvSpPr>
        <p:spPr bwMode="auto">
          <a:xfrm>
            <a:off x="945077" y="848478"/>
            <a:ext cx="888274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The World’s Most Popular Top 10 Tourist Cities Listed Alphabetically</a:t>
            </a:r>
            <a:endParaRPr kumimoji="0" lang="en-US" altLang="en-US" sz="1200" b="1" i="0" u="none" strike="noStrike" cap="none" normalizeH="0" baseline="0" dirty="0">
              <a:ln>
                <a:noFill/>
              </a:ln>
              <a:solidFill>
                <a:schemeClr val="tx1"/>
              </a:solidFill>
              <a:effectLst/>
            </a:endParaRPr>
          </a:p>
        </p:txBody>
      </p:sp>
      <p:sp>
        <p:nvSpPr>
          <p:cNvPr id="15" name="Rectangle 14">
            <a:extLst>
              <a:ext uri="{FF2B5EF4-FFF2-40B4-BE49-F238E27FC236}">
                <a16:creationId xmlns:a16="http://schemas.microsoft.com/office/drawing/2014/main" id="{8EDD2CB1-514B-419C-8983-813CE4BA459F}"/>
              </a:ext>
            </a:extLst>
          </p:cNvPr>
          <p:cNvSpPr/>
          <p:nvPr/>
        </p:nvSpPr>
        <p:spPr>
          <a:xfrm>
            <a:off x="5989123" y="5500963"/>
            <a:ext cx="2792624" cy="369332"/>
          </a:xfrm>
          <a:prstGeom prst="rect">
            <a:avLst/>
          </a:prstGeom>
        </p:spPr>
        <p:txBody>
          <a:bodyPr wrap="none">
            <a:spAutoFit/>
          </a:bodyPr>
          <a:lstStyle/>
          <a:p>
            <a:pPr lvl="0" eaLnBrk="0" fontAlgn="base" hangingPunct="0">
              <a:spcBef>
                <a:spcPct val="0"/>
              </a:spcBef>
              <a:spcAft>
                <a:spcPct val="0"/>
              </a:spcAft>
            </a:pPr>
            <a:r>
              <a:rPr lang="en-US" altLang="en-US" i="1" dirty="0">
                <a:solidFill>
                  <a:srgbClr val="000000"/>
                </a:solidFill>
                <a:latin typeface="Calibri" panose="020F0502020204030204" pitchFamily="34" charset="0"/>
                <a:cs typeface="Calibri" panose="020F0502020204030204" pitchFamily="34" charset="0"/>
              </a:rPr>
              <a:t>Source:</a:t>
            </a:r>
            <a:r>
              <a:rPr lang="en-US" altLang="en-US" dirty="0">
                <a:solidFill>
                  <a:srgbClr val="000000"/>
                </a:solidFill>
                <a:latin typeface="Calibri" panose="020F0502020204030204" pitchFamily="34" charset="0"/>
                <a:cs typeface="Calibri" panose="020F0502020204030204" pitchFamily="34" charset="0"/>
              </a:rPr>
              <a:t> Groundwater, 2018.</a:t>
            </a:r>
            <a:endParaRPr lang="en-US" altLang="en-US" sz="1050" dirty="0"/>
          </a:p>
        </p:txBody>
      </p:sp>
    </p:spTree>
    <p:extLst>
      <p:ext uri="{BB962C8B-B14F-4D97-AF65-F5344CB8AC3E}">
        <p14:creationId xmlns:p14="http://schemas.microsoft.com/office/powerpoint/2010/main" val="34878886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731323" y="132948"/>
            <a:ext cx="10515600" cy="715530"/>
          </a:xfrm>
        </p:spPr>
        <p:txBody>
          <a:bodyPr/>
          <a:lstStyle/>
          <a:p>
            <a:r>
              <a:rPr lang="en-AU" b="1" dirty="0">
                <a:latin typeface="+mn-lt"/>
              </a:rPr>
              <a:t>Instagram and </a:t>
            </a:r>
            <a:r>
              <a:rPr lang="en-AU" b="1" dirty="0" err="1">
                <a:latin typeface="+mn-lt"/>
              </a:rPr>
              <a:t>Overtourism</a:t>
            </a:r>
            <a:endParaRPr lang="en-AU" b="1" dirty="0">
              <a:latin typeface="+mn-lt"/>
            </a:endParaRP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11246923" y="1994904"/>
            <a:ext cx="10515600" cy="4629517"/>
          </a:xfrm>
        </p:spPr>
        <p:txBody>
          <a:bodyPr>
            <a:normAutofit/>
          </a:bodyPr>
          <a:lstStyle/>
          <a:p>
            <a:pPr>
              <a:lnSpc>
                <a:spcPct val="100000"/>
              </a:lnSpc>
            </a:pPr>
            <a:endParaRPr lang="en-AU" sz="2600" i="1" dirty="0"/>
          </a:p>
          <a:p>
            <a:endParaRPr lang="en-AU" dirty="0"/>
          </a:p>
          <a:p>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6" name="Rectangle 5">
            <a:extLst>
              <a:ext uri="{FF2B5EF4-FFF2-40B4-BE49-F238E27FC236}">
                <a16:creationId xmlns:a16="http://schemas.microsoft.com/office/drawing/2014/main" id="{BEA0FB70-62EE-4002-8400-E173DF74373A}"/>
              </a:ext>
            </a:extLst>
          </p:cNvPr>
          <p:cNvSpPr/>
          <p:nvPr/>
        </p:nvSpPr>
        <p:spPr>
          <a:xfrm>
            <a:off x="1235242" y="889844"/>
            <a:ext cx="7908758" cy="646331"/>
          </a:xfrm>
          <a:prstGeom prst="rect">
            <a:avLst/>
          </a:prstGeom>
        </p:spPr>
        <p:txBody>
          <a:bodyPr wrap="square">
            <a:spAutoFit/>
          </a:bodyPr>
          <a:lstStyle/>
          <a:p>
            <a:br>
              <a:rPr lang="en-AU" dirty="0"/>
            </a:br>
            <a:endParaRPr lang="en-AU" dirty="0"/>
          </a:p>
        </p:txBody>
      </p:sp>
      <p:sp>
        <p:nvSpPr>
          <p:cNvPr id="7" name="Rectangle 6">
            <a:extLst>
              <a:ext uri="{FF2B5EF4-FFF2-40B4-BE49-F238E27FC236}">
                <a16:creationId xmlns:a16="http://schemas.microsoft.com/office/drawing/2014/main" id="{4DE924EC-24F0-4081-BD9D-3D80293833AF}"/>
              </a:ext>
            </a:extLst>
          </p:cNvPr>
          <p:cNvSpPr/>
          <p:nvPr/>
        </p:nvSpPr>
        <p:spPr>
          <a:xfrm>
            <a:off x="458607" y="988604"/>
            <a:ext cx="10337730" cy="5262979"/>
          </a:xfrm>
          <a:prstGeom prst="rect">
            <a:avLst/>
          </a:prstGeom>
        </p:spPr>
        <p:txBody>
          <a:bodyPr wrap="square">
            <a:spAutoFit/>
          </a:bodyPr>
          <a:lstStyle/>
          <a:p>
            <a:pPr algn="just"/>
            <a:r>
              <a:rPr lang="en-AU" sz="2400" dirty="0">
                <a:solidFill>
                  <a:srgbClr val="000000"/>
                </a:solidFill>
                <a:latin typeface="Calibri" panose="020F0502020204030204" pitchFamily="34" charset="0"/>
              </a:rPr>
              <a:t>To reduce </a:t>
            </a:r>
            <a:r>
              <a:rPr lang="en-AU" sz="2400" dirty="0" err="1">
                <a:solidFill>
                  <a:srgbClr val="000000"/>
                </a:solidFill>
                <a:latin typeface="Calibri" panose="020F0502020204030204" pitchFamily="34" charset="0"/>
              </a:rPr>
              <a:t>overtourism</a:t>
            </a:r>
            <a:r>
              <a:rPr lang="en-AU" sz="2400" dirty="0">
                <a:solidFill>
                  <a:srgbClr val="000000"/>
                </a:solidFill>
                <a:latin typeface="Calibri" panose="020F0502020204030204" pitchFamily="34" charset="0"/>
              </a:rPr>
              <a:t> perhaps tourists could be encouraged to: </a:t>
            </a:r>
          </a:p>
          <a:p>
            <a:pPr marL="285750" indent="-285750" algn="just">
              <a:buFont typeface="Arial" panose="020B0604020202020204" pitchFamily="34" charset="0"/>
              <a:buChar char="•"/>
            </a:pPr>
            <a:r>
              <a:rPr lang="en-AU" sz="2400" dirty="0">
                <a:solidFill>
                  <a:srgbClr val="000000"/>
                </a:solidFill>
                <a:latin typeface="Calibri" panose="020F0502020204030204" pitchFamily="34" charset="0"/>
              </a:rPr>
              <a:t>Discover ‘more places that are off the beaten path, to lessen overcrowding at major tourist hotspots’ (Tahseen, 2019);</a:t>
            </a:r>
          </a:p>
          <a:p>
            <a:pPr marL="285750" indent="-285750" algn="just">
              <a:buFont typeface="Arial" panose="020B0604020202020204" pitchFamily="34" charset="0"/>
              <a:buChar char="•"/>
            </a:pPr>
            <a:r>
              <a:rPr lang="en-AU" sz="2400" dirty="0">
                <a:solidFill>
                  <a:srgbClr val="000000"/>
                </a:solidFill>
                <a:latin typeface="Calibri" panose="020F0502020204030204" pitchFamily="34" charset="0"/>
              </a:rPr>
              <a:t>To recognise that the ‘world is a big place, and there’s a lot more to explore than the Instagram-famous spots’ (PR Newswire, 2019);</a:t>
            </a:r>
          </a:p>
          <a:p>
            <a:pPr marL="285750" indent="-285750" algn="just">
              <a:buFont typeface="Arial" panose="020B0604020202020204" pitchFamily="34" charset="0"/>
              <a:buChar char="•"/>
            </a:pPr>
            <a:r>
              <a:rPr lang="en-AU" sz="2400" dirty="0">
                <a:solidFill>
                  <a:srgbClr val="000000"/>
                </a:solidFill>
                <a:latin typeface="Calibri" panose="020F0502020204030204" pitchFamily="34" charset="0"/>
              </a:rPr>
              <a:t>To travel out of the peak season;</a:t>
            </a:r>
          </a:p>
          <a:p>
            <a:pPr marL="285750" indent="-285750" algn="just">
              <a:buFont typeface="Arial" panose="020B0604020202020204" pitchFamily="34" charset="0"/>
              <a:buChar char="•"/>
            </a:pPr>
            <a:r>
              <a:rPr lang="en-AU" sz="2400" dirty="0">
                <a:solidFill>
                  <a:srgbClr val="000000"/>
                </a:solidFill>
                <a:latin typeface="Calibri" panose="020F0502020204030204" pitchFamily="34" charset="0"/>
              </a:rPr>
              <a:t>To go to the fringes of cities and </a:t>
            </a:r>
          </a:p>
          <a:p>
            <a:pPr marL="285750" indent="-285750" algn="just">
              <a:buFont typeface="Arial" panose="020B0604020202020204" pitchFamily="34" charset="0"/>
              <a:buChar char="•"/>
            </a:pPr>
            <a:r>
              <a:rPr lang="en-AU" sz="2400" dirty="0">
                <a:solidFill>
                  <a:srgbClr val="000000"/>
                </a:solidFill>
                <a:latin typeface="Calibri" panose="020F0502020204030204" pitchFamily="34" charset="0"/>
              </a:rPr>
              <a:t>To encourage people to engage in unique travel experiences (PR Newswire, 2019). </a:t>
            </a:r>
          </a:p>
          <a:p>
            <a:pPr algn="just"/>
            <a:endParaRPr lang="en-AU" sz="2400" dirty="0">
              <a:solidFill>
                <a:srgbClr val="000000"/>
              </a:solidFill>
              <a:latin typeface="Calibri" panose="020F0502020204030204" pitchFamily="34" charset="0"/>
            </a:endParaRPr>
          </a:p>
          <a:p>
            <a:pPr algn="just"/>
            <a:r>
              <a:rPr lang="en-AU" sz="2400" dirty="0">
                <a:solidFill>
                  <a:srgbClr val="000000"/>
                </a:solidFill>
                <a:latin typeface="Calibri" panose="020F0502020204030204" pitchFamily="34" charset="0"/>
              </a:rPr>
              <a:t>Can tourists be persuaded that: </a:t>
            </a:r>
          </a:p>
          <a:p>
            <a:pPr algn="just"/>
            <a:r>
              <a:rPr lang="en-AU" sz="2400" dirty="0">
                <a:solidFill>
                  <a:srgbClr val="000000"/>
                </a:solidFill>
                <a:latin typeface="Calibri" panose="020F0502020204030204" pitchFamily="34" charset="0"/>
              </a:rPr>
              <a:t>there is more to discover, and more enjoyment to be found (and perhaps even more “likes” to garner on social media), in the less obvious destination or artwork’ (Macintyre, 2019)?</a:t>
            </a:r>
          </a:p>
        </p:txBody>
      </p:sp>
    </p:spTree>
    <p:extLst>
      <p:ext uri="{BB962C8B-B14F-4D97-AF65-F5344CB8AC3E}">
        <p14:creationId xmlns:p14="http://schemas.microsoft.com/office/powerpoint/2010/main" val="36301640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Summary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693821" y="1552909"/>
            <a:ext cx="10515600" cy="4351338"/>
          </a:xfrm>
        </p:spPr>
        <p:txBody>
          <a:bodyPr>
            <a:normAutofit/>
          </a:bodyPr>
          <a:lstStyle/>
          <a:p>
            <a:r>
              <a:rPr lang="en-AU" dirty="0"/>
              <a:t>To operate a successful visitor attraction in the future it is important to ensure that the customer is provided:</a:t>
            </a:r>
          </a:p>
          <a:p>
            <a:r>
              <a:rPr lang="en-AU" dirty="0"/>
              <a:t>with a well-designed site </a:t>
            </a:r>
          </a:p>
          <a:p>
            <a:r>
              <a:rPr lang="en-AU" dirty="0"/>
              <a:t>which uses technology to enhance the visitor experience; </a:t>
            </a:r>
          </a:p>
          <a:p>
            <a:r>
              <a:rPr lang="en-AU" dirty="0"/>
              <a:t>which provides content and locations to appeal to the visitors’ desire for content for their social media presence. </a:t>
            </a:r>
          </a:p>
          <a:p>
            <a:endParaRPr lang="en-AU" dirty="0"/>
          </a:p>
          <a:p>
            <a:pPr marL="0" indent="0">
              <a:buNone/>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6252845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6"/>
            <a:ext cx="10515600" cy="588628"/>
          </a:xfrm>
        </p:spPr>
        <p:txBody>
          <a:bodyPr>
            <a:normAutofit fontScale="90000"/>
          </a:bodyPr>
          <a:lstStyle/>
          <a:p>
            <a:r>
              <a:rPr lang="en-AU" b="1" dirty="0">
                <a:latin typeface="+mn-lt"/>
              </a:rPr>
              <a:t>Summary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693821" y="1187784"/>
            <a:ext cx="10515600" cy="4351338"/>
          </a:xfrm>
        </p:spPr>
        <p:txBody>
          <a:bodyPr>
            <a:normAutofit fontScale="92500"/>
          </a:bodyPr>
          <a:lstStyle/>
          <a:p>
            <a:r>
              <a:rPr lang="en-AU" dirty="0"/>
              <a:t>Recognition that people are interested in engaging with each other suggests that providing ways for visitors to interact with each other will ensure higher possibilities of positive experiences at these attractions. </a:t>
            </a:r>
          </a:p>
          <a:p>
            <a:endParaRPr lang="en-AU" dirty="0"/>
          </a:p>
          <a:p>
            <a:r>
              <a:rPr lang="en-AU" dirty="0"/>
              <a:t>By encouraging tourists to visit less popular destinations and sites, it may lead to those alternative attractions to become popular in their own right. </a:t>
            </a:r>
          </a:p>
          <a:p>
            <a:endParaRPr lang="en-AU" dirty="0"/>
          </a:p>
          <a:p>
            <a:r>
              <a:rPr lang="en-AU" dirty="0"/>
              <a:t>This may ultimately lead to </a:t>
            </a:r>
            <a:r>
              <a:rPr lang="en-AU" dirty="0" err="1"/>
              <a:t>overtourism</a:t>
            </a:r>
            <a:r>
              <a:rPr lang="en-AU" dirty="0"/>
              <a:t> at the alternative attractions and so the cycle continues, reinforcing the need for sustainable attraction management initially and into the future.</a:t>
            </a:r>
          </a:p>
          <a:p>
            <a:pPr marL="0" indent="0">
              <a:buNone/>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9277486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6"/>
            <a:ext cx="10515600" cy="1065090"/>
          </a:xfrm>
        </p:spPr>
        <p:txBody>
          <a:bodyPr/>
          <a:lstStyle/>
          <a:p>
            <a:r>
              <a:rPr lang="en-AU" b="1" dirty="0">
                <a:latin typeface="+mn-lt"/>
              </a:rPr>
              <a:t>Case Study and Additional Resources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430216"/>
            <a:ext cx="10814538" cy="4926134"/>
          </a:xfrm>
        </p:spPr>
        <p:txBody>
          <a:bodyPr>
            <a:normAutofit fontScale="92500"/>
          </a:bodyPr>
          <a:lstStyle/>
          <a:p>
            <a:pPr marL="0" indent="0">
              <a:buNone/>
            </a:pPr>
            <a:r>
              <a:rPr lang="en-AU" b="1" dirty="0"/>
              <a:t>Case Study: </a:t>
            </a:r>
            <a:r>
              <a:rPr lang="en-AU" dirty="0"/>
              <a:t>Village Roadshow Theme Parks</a:t>
            </a:r>
          </a:p>
          <a:p>
            <a:pPr marL="0" indent="0">
              <a:buNone/>
            </a:pPr>
            <a:r>
              <a:rPr lang="en-AU" b="1" dirty="0"/>
              <a:t>Discussion Questions</a:t>
            </a:r>
            <a:endParaRPr lang="en-AU" sz="3600" b="1" dirty="0"/>
          </a:p>
          <a:p>
            <a:pPr marL="0" indent="0">
              <a:buNone/>
            </a:pPr>
            <a:r>
              <a:rPr lang="en-AU" dirty="0"/>
              <a:t>1. Thinking about a theme park that you have either visited or whose web page you have referred to, consider the means by which the attraction provides a memorable experience and what techniques were used to achieve this. In your answer you could consider the extent to which all five senses were used, the use of theming and the use of memorabilia.</a:t>
            </a:r>
          </a:p>
          <a:p>
            <a:pPr marL="0" indent="0">
              <a:buNone/>
            </a:pPr>
            <a:endParaRPr lang="en-AU" dirty="0"/>
          </a:p>
          <a:p>
            <a:pPr marL="0" indent="0">
              <a:buNone/>
            </a:pPr>
            <a:r>
              <a:rPr lang="en-AU" dirty="0"/>
              <a:t>2. The use of technology can enhance a visitor experience at a theme park. Discuss the extent to which technology has been used at a Village Roadshow theme park and the extent to which safety can be enhanced in the future by technology, as a means to encourage theme park attendees to return.</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1034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6"/>
            <a:ext cx="10515600" cy="426612"/>
          </a:xfrm>
        </p:spPr>
        <p:txBody>
          <a:bodyPr>
            <a:normAutofit fontScale="90000"/>
          </a:bodyPr>
          <a:lstStyle/>
          <a:p>
            <a:r>
              <a:rPr lang="en-AU" b="1" dirty="0">
                <a:latin typeface="+mn-lt"/>
              </a:rPr>
              <a:t>Introduction</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685799" y="1139505"/>
            <a:ext cx="11101039" cy="5216846"/>
          </a:xfrm>
        </p:spPr>
        <p:txBody>
          <a:bodyPr>
            <a:noAutofit/>
          </a:bodyPr>
          <a:lstStyle/>
          <a:p>
            <a:pPr marL="0" indent="0">
              <a:buNone/>
            </a:pPr>
            <a:r>
              <a:rPr lang="en-AU" dirty="0"/>
              <a:t>Visitor attractions, they can be split into four main types, namely: </a:t>
            </a:r>
          </a:p>
          <a:p>
            <a:pPr fontAlgn="base"/>
            <a:r>
              <a:rPr lang="en-AU" dirty="0"/>
              <a:t>features within the natural environment, such as rainforests, waterfalls, beaches, lakes and rivers; </a:t>
            </a:r>
          </a:p>
          <a:p>
            <a:pPr fontAlgn="base"/>
            <a:r>
              <a:rPr lang="en-AU" dirty="0"/>
              <a:t>human-made buildings, structures and sites that were designed for a purpose other than attracting visitors, but which now attract substantial numbers of visitors who use them as leisure amenities, e.g., places of religious worship such as cathedrals and temples;</a:t>
            </a:r>
          </a:p>
          <a:p>
            <a:pPr fontAlgn="base"/>
            <a:r>
              <a:rPr lang="en-AU" dirty="0"/>
              <a:t>human-made buildings, structures and sites that are designed to attract visitors and are purpose-built to accommodate their needs, such as theme parks and amusement parks; and, </a:t>
            </a:r>
          </a:p>
          <a:p>
            <a:pPr fontAlgn="base"/>
            <a:r>
              <a:rPr lang="en-AU" dirty="0"/>
              <a:t>special events </a:t>
            </a:r>
          </a:p>
          <a:p>
            <a:pPr marL="0" indent="0" fontAlgn="base">
              <a:buNone/>
            </a:pPr>
            <a:r>
              <a:rPr lang="en-AU" dirty="0"/>
              <a:t>(</a:t>
            </a:r>
            <a:r>
              <a:rPr lang="en-AU" dirty="0" err="1"/>
              <a:t>Swarbrooke</a:t>
            </a:r>
            <a:r>
              <a:rPr lang="en-AU" dirty="0"/>
              <a:t>, 2012). </a:t>
            </a:r>
          </a:p>
          <a:p>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5" name="Rectangle 4">
            <a:extLst>
              <a:ext uri="{FF2B5EF4-FFF2-40B4-BE49-F238E27FC236}">
                <a16:creationId xmlns:a16="http://schemas.microsoft.com/office/drawing/2014/main" id="{BC9FD983-D502-4128-8E40-B0B30A5087A8}"/>
              </a:ext>
            </a:extLst>
          </p:cNvPr>
          <p:cNvSpPr/>
          <p:nvPr/>
        </p:nvSpPr>
        <p:spPr>
          <a:xfrm>
            <a:off x="990600" y="1518647"/>
            <a:ext cx="10515600" cy="646331"/>
          </a:xfrm>
          <a:prstGeom prst="rect">
            <a:avLst/>
          </a:prstGeom>
        </p:spPr>
        <p:txBody>
          <a:bodyPr wrap="square">
            <a:spAutoFit/>
          </a:bodyPr>
          <a:lstStyle/>
          <a:p>
            <a:br>
              <a:rPr lang="en-AU" dirty="0"/>
            </a:br>
            <a:endParaRPr lang="en-AU" dirty="0"/>
          </a:p>
        </p:txBody>
      </p:sp>
    </p:spTree>
    <p:extLst>
      <p:ext uri="{BB962C8B-B14F-4D97-AF65-F5344CB8AC3E}">
        <p14:creationId xmlns:p14="http://schemas.microsoft.com/office/powerpoint/2010/main" val="3014558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normAutofit/>
          </a:bodyPr>
          <a:lstStyle/>
          <a:p>
            <a:r>
              <a:rPr lang="en-AU" b="1" dirty="0">
                <a:latin typeface="+mn-lt"/>
              </a:rPr>
              <a:t>Theme Parks and Other Visitor Attractions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479937"/>
            <a:ext cx="10515600" cy="4530725"/>
          </a:xfrm>
        </p:spPr>
        <p:txBody>
          <a:bodyPr>
            <a:normAutofit fontScale="92500" lnSpcReduction="10000"/>
          </a:bodyPr>
          <a:lstStyle/>
          <a:p>
            <a:pPr marL="0" indent="0">
              <a:buNone/>
            </a:pPr>
            <a:r>
              <a:rPr lang="en-AU" dirty="0"/>
              <a:t>A popular type of purpose-built attraction is the theme park. </a:t>
            </a:r>
          </a:p>
          <a:p>
            <a:r>
              <a:rPr lang="en-AU" dirty="0"/>
              <a:t>When a visitor buys a ticket and passes through the turnstiles, this signals they are entering a different space. </a:t>
            </a:r>
          </a:p>
          <a:p>
            <a:pPr marL="0" indent="0">
              <a:buNone/>
            </a:pPr>
            <a:endParaRPr lang="en-AU" dirty="0"/>
          </a:p>
          <a:p>
            <a:pPr marL="0" indent="0">
              <a:buNone/>
            </a:pPr>
            <a:r>
              <a:rPr lang="en-AU" dirty="0"/>
              <a:t>This space offers:</a:t>
            </a:r>
          </a:p>
          <a:p>
            <a:r>
              <a:rPr lang="en-AU" dirty="0"/>
              <a:t> a variety of rides, restaurants, shops, and shows </a:t>
            </a:r>
          </a:p>
          <a:p>
            <a:r>
              <a:rPr lang="en-AU" dirty="0"/>
              <a:t>that are all themed around one or several past, exotic, or fictional cultures </a:t>
            </a:r>
          </a:p>
          <a:p>
            <a:r>
              <a:rPr lang="en-AU" dirty="0"/>
              <a:t>which are ‘geographically, visually, and ritually separated from the rest of the world’ </a:t>
            </a:r>
          </a:p>
          <a:p>
            <a:r>
              <a:rPr lang="en-AU" dirty="0"/>
              <a:t>(Freitag, 2017: 706). </a:t>
            </a:r>
          </a:p>
          <a:p>
            <a:endParaRPr lang="en-AU" dirty="0"/>
          </a:p>
          <a:p>
            <a:pPr marL="0" indent="0">
              <a:buNone/>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958021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normAutofit/>
          </a:bodyPr>
          <a:lstStyle/>
          <a:p>
            <a:r>
              <a:rPr lang="en-AU" b="1" dirty="0">
                <a:latin typeface="+mn-lt"/>
              </a:rPr>
              <a:t>Theme Parks and Other Visitor Attractions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06605" y="1591448"/>
            <a:ext cx="10515600" cy="4530725"/>
          </a:xfrm>
        </p:spPr>
        <p:txBody>
          <a:bodyPr>
            <a:normAutofit fontScale="92500" lnSpcReduction="20000"/>
          </a:bodyPr>
          <a:lstStyle/>
          <a:p>
            <a:pPr marL="0" indent="0">
              <a:buNone/>
            </a:pPr>
            <a:r>
              <a:rPr lang="en-AU" dirty="0"/>
              <a:t>Theme parks have different admission policies that include:</a:t>
            </a:r>
          </a:p>
          <a:p>
            <a:r>
              <a:rPr lang="en-AU" dirty="0"/>
              <a:t> pay-as-you-go and pay-one-price, </a:t>
            </a:r>
          </a:p>
          <a:p>
            <a:pPr marL="0" indent="0">
              <a:buNone/>
            </a:pPr>
            <a:r>
              <a:rPr lang="en-AU" dirty="0"/>
              <a:t>but all visitors have the opportunity to spend on food, souvenirs and other related purchases. </a:t>
            </a:r>
          </a:p>
          <a:p>
            <a:endParaRPr lang="en-AU" dirty="0"/>
          </a:p>
          <a:p>
            <a:pPr marL="0" indent="0">
              <a:buNone/>
            </a:pPr>
            <a:r>
              <a:rPr lang="en-AU" dirty="0"/>
              <a:t>In the future, theme parks are expected to increase in number due to:</a:t>
            </a:r>
          </a:p>
          <a:p>
            <a:r>
              <a:rPr lang="en-AU" dirty="0"/>
              <a:t> the growth in urban population, </a:t>
            </a:r>
          </a:p>
          <a:p>
            <a:r>
              <a:rPr lang="en-AU" dirty="0"/>
              <a:t>the rise in the middle-class population with associated increase in disposable income and, </a:t>
            </a:r>
          </a:p>
          <a:p>
            <a:r>
              <a:rPr lang="en-AU" dirty="0"/>
              <a:t>an increase in international tourism expenditure </a:t>
            </a:r>
          </a:p>
          <a:p>
            <a:r>
              <a:rPr lang="en-AU" dirty="0"/>
              <a:t>(Business Wire, 2019b). </a:t>
            </a:r>
          </a:p>
          <a:p>
            <a:pPr marL="0" indent="0">
              <a:buNone/>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027033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5"/>
            <a:ext cx="10515600" cy="660787"/>
          </a:xfrm>
        </p:spPr>
        <p:txBody>
          <a:bodyPr>
            <a:normAutofit fontScale="90000"/>
          </a:bodyPr>
          <a:lstStyle/>
          <a:p>
            <a:r>
              <a:rPr lang="en-AU" b="1" dirty="0">
                <a:latin typeface="+mn-lt"/>
              </a:rPr>
              <a:t>Theme Parks and Other Visitor Attractions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683942" y="1163637"/>
            <a:ext cx="10515600" cy="5329238"/>
          </a:xfrm>
        </p:spPr>
        <p:txBody>
          <a:bodyPr>
            <a:noAutofit/>
          </a:bodyPr>
          <a:lstStyle/>
          <a:p>
            <a:r>
              <a:rPr lang="en-AU" dirty="0"/>
              <a:t>Probably the best-known theme park operator is Walt Disney which operates Walt Disney World Resort in Orlando Florida that encompasses Magic Kingdom, Animal Kingdom, Epcot and Hollywood Studios. </a:t>
            </a:r>
          </a:p>
          <a:p>
            <a:endParaRPr lang="en-AU" dirty="0"/>
          </a:p>
          <a:p>
            <a:r>
              <a:rPr lang="en-AU" dirty="0"/>
              <a:t>Walt Disney World Resort is a key player in Orlando's $75.2 billion tourism industry as it attracts 75 million visitors annually, accounting for 70% of the region’s tourism market share, with these visitors spending money at local hotels, restaurants and shops (Bilbao, 2019). </a:t>
            </a:r>
          </a:p>
          <a:p>
            <a:r>
              <a:rPr lang="en-AU" dirty="0"/>
              <a:t>In addition, the Disney Company operates Disneyland Resort, California; Hong Kong Disneyland Resort; Shanghai Disney Resort, China; Tokyo Disney Resort; and, Disneyland Paris.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445165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6"/>
            <a:ext cx="10515600" cy="705392"/>
          </a:xfrm>
        </p:spPr>
        <p:txBody>
          <a:bodyPr>
            <a:normAutofit/>
          </a:bodyPr>
          <a:lstStyle/>
          <a:p>
            <a:r>
              <a:rPr lang="en-AU" b="1" dirty="0">
                <a:latin typeface="+mn-lt"/>
              </a:rPr>
              <a:t>Theme Parks and Other Visitor Attractions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06605" y="1591448"/>
            <a:ext cx="10515600" cy="4530725"/>
          </a:xfrm>
        </p:spPr>
        <p:txBody>
          <a:bodyPr>
            <a:noAutofit/>
          </a:bodyPr>
          <a:lstStyle/>
          <a:p>
            <a:r>
              <a:rPr lang="en-AU" dirty="0"/>
              <a:t>As with all successful theme parks, Disney is continually introducing new rides utilising new technology as a way of investing in its theme parks. </a:t>
            </a:r>
          </a:p>
          <a:p>
            <a:endParaRPr lang="en-AU" dirty="0"/>
          </a:p>
          <a:p>
            <a:r>
              <a:rPr lang="en-AU" dirty="0"/>
              <a:t>Disney is also interested in achieving maximum return from its intellectual properties. </a:t>
            </a:r>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014158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6"/>
            <a:ext cx="10515600" cy="705392"/>
          </a:xfrm>
        </p:spPr>
        <p:txBody>
          <a:bodyPr>
            <a:normAutofit/>
          </a:bodyPr>
          <a:lstStyle/>
          <a:p>
            <a:r>
              <a:rPr lang="en-AU" b="1" dirty="0">
                <a:latin typeface="+mn-lt"/>
              </a:rPr>
              <a:t>Theme Parks and Other Visitor Attractions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070518"/>
            <a:ext cx="10515600" cy="4530725"/>
          </a:xfrm>
        </p:spPr>
        <p:txBody>
          <a:bodyPr>
            <a:noAutofit/>
          </a:bodyPr>
          <a:lstStyle/>
          <a:p>
            <a:pPr marL="0" indent="0">
              <a:buNone/>
            </a:pPr>
            <a:r>
              <a:rPr lang="en-AU" dirty="0"/>
              <a:t>Disney periodically introduces new rides:</a:t>
            </a:r>
          </a:p>
          <a:p>
            <a:r>
              <a:rPr lang="en-AU" dirty="0"/>
              <a:t>The new ride centred on the latest Star Wars release called the Star Wars: Rise of the Resistance ride, based at the Hollywood Studios theme park in Orlando, opened in December 2019 to correspond with the associated movie release. </a:t>
            </a:r>
          </a:p>
          <a:p>
            <a:endParaRPr lang="en-AU" dirty="0"/>
          </a:p>
          <a:p>
            <a:r>
              <a:rPr lang="en-AU" dirty="0"/>
              <a:t>The ride consists of a 15-minute experience, with pre-show and post-show elements to create one story. </a:t>
            </a:r>
          </a:p>
          <a:p>
            <a:r>
              <a:rPr lang="en-AU" dirty="0"/>
              <a:t>This may help to minimise the feeling by visitors of standing in a very long and time-consuming line to enter the ride (Bilbao, 2019). </a:t>
            </a:r>
            <a:br>
              <a:rPr lang="en-AU" dirty="0"/>
            </a:b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9557632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3484</TotalTime>
  <Words>3537</Words>
  <Application>Microsoft Office PowerPoint</Application>
  <PresentationFormat>Widescreen</PresentationFormat>
  <Paragraphs>381</Paragraphs>
  <Slides>34</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Calibri Light</vt:lpstr>
      <vt:lpstr>Cambria Math</vt:lpstr>
      <vt:lpstr>Office Theme</vt:lpstr>
      <vt:lpstr>PowerPoint Presentation</vt:lpstr>
      <vt:lpstr>Chapter Outline</vt:lpstr>
      <vt:lpstr>Introduction</vt:lpstr>
      <vt:lpstr>Introduction</vt:lpstr>
      <vt:lpstr>Theme Parks and Other Visitor Attractions</vt:lpstr>
      <vt:lpstr>Theme Parks and Other Visitor Attractions</vt:lpstr>
      <vt:lpstr>Theme Parks and Other Visitor Attractions</vt:lpstr>
      <vt:lpstr>Theme Parks and Other Visitor Attractions</vt:lpstr>
      <vt:lpstr>Theme Parks and Other Visitor Attractions</vt:lpstr>
      <vt:lpstr>Theme Parks and Other Visitor Attractions</vt:lpstr>
      <vt:lpstr>Theme Parks and Other Visitor Attractions</vt:lpstr>
      <vt:lpstr>Theme Parks and Other Visitor Attractions</vt:lpstr>
      <vt:lpstr>Theme Parks and Other Visitor Attractions</vt:lpstr>
      <vt:lpstr>Theme Parks and Other Visitor Attractions</vt:lpstr>
      <vt:lpstr>Theme Parks and Other Visitor Attractions</vt:lpstr>
      <vt:lpstr>Theme Parks and Other Visitor Attractions</vt:lpstr>
      <vt:lpstr>The Bucket List, Selfies and Social Media</vt:lpstr>
      <vt:lpstr>The Bucket List, Selfies and Social Media</vt:lpstr>
      <vt:lpstr>The Bucket List, Selfies and Social Media</vt:lpstr>
      <vt:lpstr>The Bucket List, Selfies and Social Media</vt:lpstr>
      <vt:lpstr>The Bucket List, Selfies and Social Media</vt:lpstr>
      <vt:lpstr>The Bucket List, Selfies and Social Media</vt:lpstr>
      <vt:lpstr>The Bucket List, Selfies and Social Media</vt:lpstr>
      <vt:lpstr>The Bucket List, Selfies and Social Media</vt:lpstr>
      <vt:lpstr>The Bucket List, Selfies and Social Media</vt:lpstr>
      <vt:lpstr>The Bucket List, Selfies and Social Media</vt:lpstr>
      <vt:lpstr>Instagram and Overtourism</vt:lpstr>
      <vt:lpstr>Instagram and Overtourism</vt:lpstr>
      <vt:lpstr>Instagram and Overtourism</vt:lpstr>
      <vt:lpstr>Instagram and Overtourism</vt:lpstr>
      <vt:lpstr>Instagram and Overtourism</vt:lpstr>
      <vt:lpstr>Summary</vt:lpstr>
      <vt:lpstr>Summary</vt:lpstr>
      <vt:lpstr>Case Study and Additional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North</dc:creator>
  <cp:lastModifiedBy>Elspeth Frew</cp:lastModifiedBy>
  <cp:revision>200</cp:revision>
  <dcterms:created xsi:type="dcterms:W3CDTF">2016-07-13T11:20:36Z</dcterms:created>
  <dcterms:modified xsi:type="dcterms:W3CDTF">2021-03-08T07:30:29Z</dcterms:modified>
</cp:coreProperties>
</file>